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1"/>
  </p:notesMasterIdLst>
  <p:handoutMasterIdLst>
    <p:handoutMasterId r:id="rId52"/>
  </p:handoutMasterIdLst>
  <p:sldIdLst>
    <p:sldId id="1528" r:id="rId5"/>
    <p:sldId id="1534" r:id="rId6"/>
    <p:sldId id="1538" r:id="rId7"/>
    <p:sldId id="1537" r:id="rId8"/>
    <p:sldId id="1541" r:id="rId9"/>
    <p:sldId id="1584" r:id="rId10"/>
    <p:sldId id="1542" r:id="rId11"/>
    <p:sldId id="1543" r:id="rId12"/>
    <p:sldId id="1546" r:id="rId13"/>
    <p:sldId id="1547" r:id="rId14"/>
    <p:sldId id="1548" r:id="rId15"/>
    <p:sldId id="1539" r:id="rId16"/>
    <p:sldId id="1549" r:id="rId17"/>
    <p:sldId id="1550" r:id="rId18"/>
    <p:sldId id="1553" r:id="rId19"/>
    <p:sldId id="1586" r:id="rId20"/>
    <p:sldId id="1554" r:id="rId21"/>
    <p:sldId id="1587" r:id="rId22"/>
    <p:sldId id="1555" r:id="rId23"/>
    <p:sldId id="1579" r:id="rId24"/>
    <p:sldId id="1577" r:id="rId25"/>
    <p:sldId id="1557" r:id="rId26"/>
    <p:sldId id="1563" r:id="rId27"/>
    <p:sldId id="1565" r:id="rId28"/>
    <p:sldId id="1566" r:id="rId29"/>
    <p:sldId id="1580" r:id="rId30"/>
    <p:sldId id="1560" r:id="rId31"/>
    <p:sldId id="1561" r:id="rId32"/>
    <p:sldId id="1581" r:id="rId33"/>
    <p:sldId id="1582" r:id="rId34"/>
    <p:sldId id="1562" r:id="rId35"/>
    <p:sldId id="1570" r:id="rId36"/>
    <p:sldId id="1569" r:id="rId37"/>
    <p:sldId id="1568" r:id="rId38"/>
    <p:sldId id="1571" r:id="rId39"/>
    <p:sldId id="1573" r:id="rId40"/>
    <p:sldId id="1578" r:id="rId41"/>
    <p:sldId id="1574" r:id="rId42"/>
    <p:sldId id="1575" r:id="rId43"/>
    <p:sldId id="1576" r:id="rId44"/>
    <p:sldId id="1583" r:id="rId45"/>
    <p:sldId id="1567" r:id="rId46"/>
    <p:sldId id="1559" r:id="rId47"/>
    <p:sldId id="1558" r:id="rId48"/>
    <p:sldId id="1536" r:id="rId49"/>
    <p:sldId id="1535"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2828"/>
    <a:srgbClr val="6DC2E9"/>
    <a:srgbClr val="0078D7"/>
    <a:srgbClr val="000000"/>
    <a:srgbClr val="00BCF2"/>
    <a:srgbClr val="525252"/>
    <a:srgbClr val="EAEAEA"/>
    <a:srgbClr val="E81123"/>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8" autoAdjust="0"/>
    <p:restoredTop sz="93043" autoAdjust="0"/>
  </p:normalViewPr>
  <p:slideViewPr>
    <p:cSldViewPr>
      <p:cViewPr varScale="1">
        <p:scale>
          <a:sx n="79" d="100"/>
          <a:sy n="79" d="100"/>
        </p:scale>
        <p:origin x="696"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728"/>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10/10/2016 5:21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10/10/2016 5:21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7313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03523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15650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67280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90126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73079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a:p>
            <a:r>
              <a:rPr lang="es-ES" dirty="0"/>
              <a:t>https://idp.lahaya3.com/adfs/ls/idpinitiatedsignon</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22809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 </a:t>
            </a:r>
            <a:r>
              <a:rPr lang="es-ES" dirty="0" err="1"/>
              <a:t>forests</a:t>
            </a:r>
            <a:endParaRPr lang="es-ES" dirty="0"/>
          </a:p>
          <a:p>
            <a:r>
              <a:rPr lang="es-ES" dirty="0"/>
              <a:t>Alberto:</a:t>
            </a:r>
            <a:r>
              <a:rPr lang="es-ES" baseline="0" dirty="0"/>
              <a:t> RP</a:t>
            </a:r>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4509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Alberto</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73819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Alberto</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6680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AMBOS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67885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6716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54984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16876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90887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Carlos</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383426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Carlos</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59561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Carlos</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65679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Alberto</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1296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26471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559259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Alberto</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38751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95882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48920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070980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14639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796801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63377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700418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17832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651992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Carlos</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27847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Alberto y 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74049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82052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Alberto y Carlos</a:t>
            </a:r>
          </a:p>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1719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Carlos</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36762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Alberto</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63532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Alberto</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20822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Alberto</a:t>
            </a:r>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10/10/2016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562817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7" y="1748680"/>
            <a:ext cx="11430000" cy="4186982"/>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emf"/><Relationship Id="rId3" Type="http://schemas.openxmlformats.org/officeDocument/2006/relationships/image" Target="../media/image25.emf"/><Relationship Id="rId7" Type="http://schemas.openxmlformats.org/officeDocument/2006/relationships/image" Target="../media/image28.emf"/><Relationship Id="rId12"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emf"/><Relationship Id="rId11" Type="http://schemas.openxmlformats.org/officeDocument/2006/relationships/image" Target="../media/image22.emf"/><Relationship Id="rId5" Type="http://schemas.microsoft.com/office/2007/relationships/hdphoto" Target="../media/hdphoto1.wdp"/><Relationship Id="rId15" Type="http://schemas.openxmlformats.org/officeDocument/2006/relationships/image" Target="../media/image24.emf"/><Relationship Id="rId10" Type="http://schemas.openxmlformats.org/officeDocument/2006/relationships/image" Target="../media/image21.emf"/><Relationship Id="rId4" Type="http://schemas.openxmlformats.org/officeDocument/2006/relationships/image" Target="../media/image26.png"/><Relationship Id="rId9" Type="http://schemas.openxmlformats.org/officeDocument/2006/relationships/image" Target="../media/image20.emf"/><Relationship Id="rId1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7.jpe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21.emf"/><Relationship Id="rId5" Type="http://schemas.openxmlformats.org/officeDocument/2006/relationships/image" Target="../media/image52.png"/><Relationship Id="rId15" Type="http://schemas.openxmlformats.org/officeDocument/2006/relationships/image" Target="../media/image59.png"/><Relationship Id="rId10" Type="http://schemas.openxmlformats.org/officeDocument/2006/relationships/image" Target="../media/image20.emf"/><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hyperlink" Target="http://www.microsoft.com/es-es/education/"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http://www.avanade.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image" Target="../media/image76.png"/><Relationship Id="rId3" Type="http://schemas.openxmlformats.org/officeDocument/2006/relationships/image" Target="../media/image66.emf"/><Relationship Id="rId7" Type="http://schemas.openxmlformats.org/officeDocument/2006/relationships/image" Target="../media/image70.emf"/><Relationship Id="rId12" Type="http://schemas.openxmlformats.org/officeDocument/2006/relationships/image" Target="../media/image75.png"/><Relationship Id="rId2" Type="http://schemas.openxmlformats.org/officeDocument/2006/relationships/notesSlide" Target="../notesSlides/notesSlide29.xml"/><Relationship Id="rId16" Type="http://schemas.openxmlformats.org/officeDocument/2006/relationships/image" Target="../media/image79.png"/><Relationship Id="rId1" Type="http://schemas.openxmlformats.org/officeDocument/2006/relationships/slideLayout" Target="../slideLayouts/slideLayout15.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emf"/><Relationship Id="rId4" Type="http://schemas.openxmlformats.org/officeDocument/2006/relationships/image" Target="../media/image67.png"/><Relationship Id="rId9" Type="http://schemas.openxmlformats.org/officeDocument/2006/relationships/image" Target="../media/image72.emf"/><Relationship Id="rId1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86.png"/><Relationship Id="rId4" Type="http://schemas.openxmlformats.org/officeDocument/2006/relationships/image" Target="../media/image8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hyperlink" Target="http://www.hackertyper.net/"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9.png"/><Relationship Id="rId7"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La identidad híbrida</a:t>
            </a:r>
          </a:p>
        </p:txBody>
      </p:sp>
      <p:grpSp>
        <p:nvGrpSpPr>
          <p:cNvPr id="4" name="Group 3"/>
          <p:cNvGrpSpPr/>
          <p:nvPr/>
        </p:nvGrpSpPr>
        <p:grpSpPr>
          <a:xfrm>
            <a:off x="5234998" y="1614243"/>
            <a:ext cx="1753504" cy="2863194"/>
            <a:chOff x="5397275" y="1769985"/>
            <a:chExt cx="1753753" cy="2863600"/>
          </a:xfrm>
        </p:grpSpPr>
        <p:grpSp>
          <p:nvGrpSpPr>
            <p:cNvPr id="5" name="Group 4"/>
            <p:cNvGrpSpPr/>
            <p:nvPr/>
          </p:nvGrpSpPr>
          <p:grpSpPr>
            <a:xfrm>
              <a:off x="5397275" y="1769985"/>
              <a:ext cx="1753753" cy="2863600"/>
              <a:chOff x="5397275" y="1769985"/>
              <a:chExt cx="1753753" cy="2863600"/>
            </a:xfrm>
          </p:grpSpPr>
          <p:sp>
            <p:nvSpPr>
              <p:cNvPr id="12" name="Rectangle 11"/>
              <p:cNvSpPr/>
              <p:nvPr/>
            </p:nvSpPr>
            <p:spPr bwMode="auto">
              <a:xfrm>
                <a:off x="5397275" y="1769985"/>
                <a:ext cx="1753753" cy="28636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defTabSz="932026" fontAlgn="base">
                  <a:lnSpc>
                    <a:spcPct val="90000"/>
                  </a:lnSpc>
                  <a:spcBef>
                    <a:spcPct val="0"/>
                  </a:spcBef>
                  <a:spcAft>
                    <a:spcPct val="0"/>
                  </a:spcAft>
                  <a:defRPr/>
                </a:pPr>
                <a:r>
                  <a:rPr lang="en-US" sz="2000" dirty="0">
                    <a:solidFill>
                      <a:srgbClr val="505050"/>
                    </a:solidFill>
                    <a:latin typeface="Segoe UI Light"/>
                  </a:rPr>
                  <a:t>Self-service</a:t>
                </a:r>
              </a:p>
            </p:txBody>
          </p:sp>
          <p:grpSp>
            <p:nvGrpSpPr>
              <p:cNvPr id="13" name="Group 12"/>
              <p:cNvGrpSpPr/>
              <p:nvPr/>
            </p:nvGrpSpPr>
            <p:grpSpPr>
              <a:xfrm>
                <a:off x="5586313" y="2425556"/>
                <a:ext cx="1374099" cy="807315"/>
                <a:chOff x="5206395" y="-1116208"/>
                <a:chExt cx="1575473" cy="925627"/>
              </a:xfrm>
            </p:grpSpPr>
            <p:sp>
              <p:nvSpPr>
                <p:cNvPr id="14" name="Rectangle 13"/>
                <p:cNvSpPr/>
                <p:nvPr/>
              </p:nvSpPr>
              <p:spPr bwMode="auto">
                <a:xfrm>
                  <a:off x="6348324" y="-1093792"/>
                  <a:ext cx="393363" cy="7781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15" name="Group 14"/>
                <p:cNvGrpSpPr/>
                <p:nvPr/>
              </p:nvGrpSpPr>
              <p:grpSpPr>
                <a:xfrm>
                  <a:off x="5206395" y="-1116208"/>
                  <a:ext cx="1575473" cy="925627"/>
                  <a:chOff x="5206396" y="-1645228"/>
                  <a:chExt cx="2119013" cy="1244967"/>
                </a:xfrm>
              </p:grpSpPr>
              <p:sp>
                <p:nvSpPr>
                  <p:cNvPr id="16" name="Freeform 5"/>
                  <p:cNvSpPr>
                    <a:spLocks noChangeAspect="1" noEditPoints="1"/>
                  </p:cNvSpPr>
                  <p:nvPr/>
                </p:nvSpPr>
                <p:spPr bwMode="auto">
                  <a:xfrm>
                    <a:off x="6690557" y="-1645228"/>
                    <a:ext cx="634852" cy="1220267"/>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2">
                      <a:lumMod val="75000"/>
                    </a:schemeClr>
                  </a:solidFill>
                  <a:ln>
                    <a:noFill/>
                  </a:ln>
                </p:spPr>
                <p:txBody>
                  <a:bodyPr/>
                  <a:lstStyle/>
                  <a:p>
                    <a:pPr defTabSz="932330">
                      <a:defRPr/>
                    </a:pPr>
                    <a:endParaRPr lang="en-US" sz="1836" dirty="0">
                      <a:solidFill>
                        <a:srgbClr val="505050"/>
                      </a:solidFill>
                      <a:ea typeface="ＭＳ Ｐゴシック" charset="0"/>
                    </a:endParaRP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6396" y="-1645228"/>
                    <a:ext cx="1460260" cy="1244967"/>
                  </a:xfrm>
                  <a:prstGeom prst="rect">
                    <a:avLst/>
                  </a:prstGeom>
                </p:spPr>
              </p:pic>
              <p:pic>
                <p:nvPicPr>
                  <p:cNvPr id="18" name="Picture 17"/>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842329" y="-1265818"/>
                    <a:ext cx="338493" cy="394914"/>
                  </a:xfrm>
                  <a:prstGeom prst="rect">
                    <a:avLst/>
                  </a:prstGeom>
                  <a:noFill/>
                  <a:ln>
                    <a:noFill/>
                  </a:ln>
                </p:spPr>
              </p:pic>
              <p:pic>
                <p:nvPicPr>
                  <p:cNvPr id="19" name="Picture 18"/>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158969" y="-1265818"/>
                    <a:ext cx="338493" cy="394914"/>
                  </a:xfrm>
                  <a:prstGeom prst="rect">
                    <a:avLst/>
                  </a:prstGeom>
                  <a:noFill/>
                  <a:ln>
                    <a:noFill/>
                  </a:ln>
                </p:spPr>
              </p:pic>
              <p:pic>
                <p:nvPicPr>
                  <p:cNvPr id="20" name="Picture 19"/>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5397275" y="-1265818"/>
                    <a:ext cx="338493" cy="394914"/>
                  </a:xfrm>
                  <a:prstGeom prst="rect">
                    <a:avLst/>
                  </a:prstGeom>
                  <a:noFill/>
                  <a:ln>
                    <a:noFill/>
                  </a:ln>
                </p:spPr>
              </p:pic>
            </p:grpSp>
          </p:grpSp>
        </p:grpSp>
        <p:grpSp>
          <p:nvGrpSpPr>
            <p:cNvPr id="6" name="Group 5"/>
            <p:cNvGrpSpPr/>
            <p:nvPr/>
          </p:nvGrpSpPr>
          <p:grpSpPr>
            <a:xfrm>
              <a:off x="5457211" y="3478754"/>
              <a:ext cx="935062" cy="484847"/>
              <a:chOff x="5338516" y="3496630"/>
              <a:chExt cx="935062" cy="484847"/>
            </a:xfrm>
          </p:grpSpPr>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38516" y="3496630"/>
                <a:ext cx="935062" cy="484847"/>
              </a:xfrm>
              <a:prstGeom prst="rect">
                <a:avLst/>
              </a:prstGeom>
            </p:spPr>
          </p:pic>
          <p:pic>
            <p:nvPicPr>
              <p:cNvPr id="11" name="Picture 10"/>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5682480" y="3607222"/>
                <a:ext cx="219500" cy="256087"/>
              </a:xfrm>
              <a:prstGeom prst="rect">
                <a:avLst/>
              </a:prstGeom>
              <a:noFill/>
              <a:ln>
                <a:noFill/>
              </a:ln>
            </p:spPr>
          </p:pic>
        </p:grpSp>
        <p:grpSp>
          <p:nvGrpSpPr>
            <p:cNvPr id="7" name="Group 6"/>
            <p:cNvGrpSpPr/>
            <p:nvPr/>
          </p:nvGrpSpPr>
          <p:grpSpPr>
            <a:xfrm>
              <a:off x="6407204" y="3301011"/>
              <a:ext cx="603142" cy="840333"/>
              <a:chOff x="6993567" y="2662187"/>
              <a:chExt cx="1001250" cy="1395000"/>
            </a:xfrm>
          </p:grpSpPr>
          <p:pic>
            <p:nvPicPr>
              <p:cNvPr id="8" name="Picture 7"/>
              <p:cNvPicPr>
                <a:picLocks noChangeAspect="1"/>
              </p:cNvPicPr>
              <p:nvPr/>
            </p:nvPicPr>
            <p:blipFill>
              <a:blip r:embed="rId7"/>
              <a:stretch>
                <a:fillRect/>
              </a:stretch>
            </p:blipFill>
            <p:spPr>
              <a:xfrm>
                <a:off x="6993567" y="2662187"/>
                <a:ext cx="1001250" cy="1395000"/>
              </a:xfrm>
              <a:prstGeom prst="rect">
                <a:avLst/>
              </a:prstGeom>
            </p:spPr>
          </p:pic>
          <p:pic>
            <p:nvPicPr>
              <p:cNvPr id="9" name="Picture 8"/>
              <p:cNvPicPr>
                <a:picLocks noChangeAspect="1"/>
              </p:cNvPicPr>
              <p:nvPr/>
            </p:nvPicPr>
            <p:blipFill rotWithShape="1">
              <a:blip r:embed="rId8"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7384442" y="3231644"/>
                <a:ext cx="219500" cy="256087"/>
              </a:xfrm>
              <a:prstGeom prst="rect">
                <a:avLst/>
              </a:prstGeom>
              <a:noFill/>
              <a:ln>
                <a:noFill/>
              </a:ln>
            </p:spPr>
          </p:pic>
        </p:grpSp>
      </p:grpSp>
      <p:grpSp>
        <p:nvGrpSpPr>
          <p:cNvPr id="21" name="Group 20"/>
          <p:cNvGrpSpPr/>
          <p:nvPr/>
        </p:nvGrpSpPr>
        <p:grpSpPr>
          <a:xfrm>
            <a:off x="7085389" y="1606190"/>
            <a:ext cx="1753504" cy="2891433"/>
            <a:chOff x="7248074" y="1761684"/>
            <a:chExt cx="1754002" cy="2892254"/>
          </a:xfrm>
        </p:grpSpPr>
        <p:sp>
          <p:nvSpPr>
            <p:cNvPr id="22" name="Rectangle 21"/>
            <p:cNvSpPr/>
            <p:nvPr/>
          </p:nvSpPr>
          <p:spPr bwMode="auto">
            <a:xfrm>
              <a:off x="7248074" y="1761684"/>
              <a:ext cx="1754002" cy="28922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defTabSz="932026" fontAlgn="base">
                <a:lnSpc>
                  <a:spcPct val="90000"/>
                </a:lnSpc>
                <a:spcBef>
                  <a:spcPct val="0"/>
                </a:spcBef>
                <a:spcAft>
                  <a:spcPct val="0"/>
                </a:spcAft>
                <a:defRPr/>
              </a:pPr>
              <a:r>
                <a:rPr lang="en-US" sz="2000" dirty="0">
                  <a:solidFill>
                    <a:srgbClr val="505050"/>
                  </a:solidFill>
                  <a:latin typeface="Segoe UI Light"/>
                </a:rPr>
                <a:t>Single</a:t>
              </a:r>
              <a:br>
                <a:rPr lang="en-US" sz="2000" dirty="0">
                  <a:solidFill>
                    <a:srgbClr val="505050"/>
                  </a:solidFill>
                  <a:latin typeface="Segoe UI Light"/>
                </a:rPr>
              </a:br>
              <a:r>
                <a:rPr lang="en-US" sz="2000" dirty="0">
                  <a:solidFill>
                    <a:srgbClr val="505050"/>
                  </a:solidFill>
                  <a:latin typeface="Segoe UI Light"/>
                </a:rPr>
                <a:t> sign on</a:t>
              </a:r>
            </a:p>
          </p:txBody>
        </p:sp>
        <p:grpSp>
          <p:nvGrpSpPr>
            <p:cNvPr id="23" name="Group 22"/>
            <p:cNvGrpSpPr/>
            <p:nvPr/>
          </p:nvGrpSpPr>
          <p:grpSpPr>
            <a:xfrm>
              <a:off x="7538811" y="3073333"/>
              <a:ext cx="1448018" cy="600423"/>
              <a:chOff x="2870280" y="3798066"/>
              <a:chExt cx="1318293" cy="499981"/>
            </a:xfrm>
          </p:grpSpPr>
          <p:sp>
            <p:nvSpPr>
              <p:cNvPr id="24" name="Rectangle 23"/>
              <p:cNvSpPr/>
              <p:nvPr/>
            </p:nvSpPr>
            <p:spPr bwMode="auto">
              <a:xfrm>
                <a:off x="2870280" y="4093972"/>
                <a:ext cx="1070116" cy="19907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defTabSz="932114" fontAlgn="base">
                  <a:spcBef>
                    <a:spcPct val="0"/>
                  </a:spcBef>
                  <a:spcAft>
                    <a:spcPct val="0"/>
                  </a:spcAft>
                  <a:defRPr/>
                </a:pPr>
                <a:endParaRPr lang="en-US" dirty="0">
                  <a:solidFill>
                    <a:srgbClr val="FFFFFF"/>
                  </a:solidFill>
                </a:endParaRPr>
              </a:p>
            </p:txBody>
          </p:sp>
          <p:sp>
            <p:nvSpPr>
              <p:cNvPr id="25" name="Rectangle 24"/>
              <p:cNvSpPr/>
              <p:nvPr/>
            </p:nvSpPr>
            <p:spPr bwMode="auto">
              <a:xfrm>
                <a:off x="2906688" y="4081732"/>
                <a:ext cx="1281885" cy="2163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defTabSz="932114" fontAlgn="base">
                  <a:spcBef>
                    <a:spcPct val="0"/>
                  </a:spcBef>
                  <a:spcAft>
                    <a:spcPct val="0"/>
                  </a:spcAft>
                  <a:defRPr/>
                </a:pPr>
                <a:r>
                  <a:rPr lang="en-US" sz="1398" dirty="0">
                    <a:solidFill>
                      <a:srgbClr val="FFFFFF"/>
                    </a:solidFill>
                  </a:rPr>
                  <a:t> •••••••••••</a:t>
                </a:r>
              </a:p>
            </p:txBody>
          </p:sp>
          <p:sp>
            <p:nvSpPr>
              <p:cNvPr id="26" name="Rectangle 25"/>
              <p:cNvSpPr/>
              <p:nvPr/>
            </p:nvSpPr>
            <p:spPr bwMode="auto">
              <a:xfrm>
                <a:off x="2870280" y="3798066"/>
                <a:ext cx="1070116" cy="199074"/>
              </a:xfrm>
              <a:prstGeom prst="rect">
                <a:avLst/>
              </a:prstGeom>
              <a:solidFill>
                <a:srgbClr val="7F7F7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marL="91405" defTabSz="932114" fontAlgn="base">
                  <a:spcBef>
                    <a:spcPct val="0"/>
                  </a:spcBef>
                  <a:spcAft>
                    <a:spcPct val="0"/>
                  </a:spcAft>
                  <a:defRPr/>
                </a:pPr>
                <a:r>
                  <a:rPr lang="en-US" sz="1000" dirty="0">
                    <a:solidFill>
                      <a:srgbClr val="FFFFFF"/>
                    </a:solidFill>
                  </a:rPr>
                  <a:t>Username</a:t>
                </a:r>
              </a:p>
            </p:txBody>
          </p:sp>
        </p:grpSp>
      </p:grpSp>
      <p:grpSp>
        <p:nvGrpSpPr>
          <p:cNvPr id="27" name="Group 26"/>
          <p:cNvGrpSpPr/>
          <p:nvPr/>
        </p:nvGrpSpPr>
        <p:grpSpPr>
          <a:xfrm>
            <a:off x="9341313" y="2562639"/>
            <a:ext cx="2312393" cy="1596654"/>
            <a:chOff x="9521740" y="1887431"/>
            <a:chExt cx="2313049" cy="1597107"/>
          </a:xfrm>
        </p:grpSpPr>
        <p:grpSp>
          <p:nvGrpSpPr>
            <p:cNvPr id="28" name="Group 27"/>
            <p:cNvGrpSpPr/>
            <p:nvPr/>
          </p:nvGrpSpPr>
          <p:grpSpPr>
            <a:xfrm>
              <a:off x="9521740" y="3041563"/>
              <a:ext cx="652316" cy="406532"/>
              <a:chOff x="5556947" y="2637516"/>
              <a:chExt cx="869608" cy="541950"/>
            </a:xfrm>
          </p:grpSpPr>
          <p:grpSp>
            <p:nvGrpSpPr>
              <p:cNvPr id="76" name="Group 115"/>
              <p:cNvGrpSpPr>
                <a:grpSpLocks/>
              </p:cNvGrpSpPr>
              <p:nvPr/>
            </p:nvGrpSpPr>
            <p:grpSpPr bwMode="auto">
              <a:xfrm>
                <a:off x="5556947" y="2637516"/>
                <a:ext cx="869608" cy="541950"/>
                <a:chOff x="5437366" y="1237061"/>
                <a:chExt cx="4432300" cy="2764080"/>
              </a:xfrm>
            </p:grpSpPr>
            <p:sp>
              <p:nvSpPr>
                <p:cNvPr id="78" name="Rectangle 77"/>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9" name="Oval 78"/>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80" name="Rectangle 79"/>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81" name="Oval 80"/>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77"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31418" fontAlgn="base">
                  <a:spcBef>
                    <a:spcPct val="0"/>
                  </a:spcBef>
                  <a:spcAft>
                    <a:spcPct val="0"/>
                  </a:spcAft>
                </a:pPr>
                <a:endParaRPr lang="en-US" sz="2000">
                  <a:noFill/>
                  <a:ea typeface="ＭＳ Ｐゴシック" charset="0"/>
                </a:endParaRPr>
              </a:p>
            </p:txBody>
          </p:sp>
        </p:grpSp>
        <p:grpSp>
          <p:nvGrpSpPr>
            <p:cNvPr id="29" name="Group 28"/>
            <p:cNvGrpSpPr/>
            <p:nvPr/>
          </p:nvGrpSpPr>
          <p:grpSpPr>
            <a:xfrm>
              <a:off x="9871859" y="1887431"/>
              <a:ext cx="652316" cy="406532"/>
              <a:chOff x="5556947" y="2637516"/>
              <a:chExt cx="869608" cy="541950"/>
            </a:xfrm>
          </p:grpSpPr>
          <p:grpSp>
            <p:nvGrpSpPr>
              <p:cNvPr id="70" name="Group 115"/>
              <p:cNvGrpSpPr>
                <a:grpSpLocks/>
              </p:cNvGrpSpPr>
              <p:nvPr/>
            </p:nvGrpSpPr>
            <p:grpSpPr bwMode="auto">
              <a:xfrm>
                <a:off x="5556947" y="2637516"/>
                <a:ext cx="869608" cy="541950"/>
                <a:chOff x="5437366" y="1237061"/>
                <a:chExt cx="4432300" cy="2764080"/>
              </a:xfrm>
            </p:grpSpPr>
            <p:sp>
              <p:nvSpPr>
                <p:cNvPr id="72" name="Rectangle 71"/>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3" name="Oval 72"/>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4" name="Rectangle 73"/>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5" name="Oval 74"/>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71"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31418" fontAlgn="base">
                  <a:spcBef>
                    <a:spcPct val="0"/>
                  </a:spcBef>
                  <a:spcAft>
                    <a:spcPct val="0"/>
                  </a:spcAft>
                </a:pPr>
                <a:endParaRPr lang="en-US" sz="2000">
                  <a:solidFill>
                    <a:srgbClr val="505050"/>
                  </a:solidFill>
                  <a:ea typeface="ＭＳ Ｐゴシック" charset="0"/>
                </a:endParaRPr>
              </a:p>
            </p:txBody>
          </p:sp>
        </p:grpSp>
        <p:grpSp>
          <p:nvGrpSpPr>
            <p:cNvPr id="30" name="Group 29"/>
            <p:cNvGrpSpPr/>
            <p:nvPr/>
          </p:nvGrpSpPr>
          <p:grpSpPr>
            <a:xfrm>
              <a:off x="11182473" y="2625948"/>
              <a:ext cx="652316" cy="406531"/>
              <a:chOff x="5556947" y="2637517"/>
              <a:chExt cx="869608" cy="541949"/>
            </a:xfrm>
          </p:grpSpPr>
          <p:grpSp>
            <p:nvGrpSpPr>
              <p:cNvPr id="64" name="Group 115"/>
              <p:cNvGrpSpPr>
                <a:grpSpLocks/>
              </p:cNvGrpSpPr>
              <p:nvPr/>
            </p:nvGrpSpPr>
            <p:grpSpPr bwMode="auto">
              <a:xfrm>
                <a:off x="5556947" y="2637517"/>
                <a:ext cx="869608" cy="541949"/>
                <a:chOff x="5437366" y="1237068"/>
                <a:chExt cx="4432300" cy="2764073"/>
              </a:xfrm>
            </p:grpSpPr>
            <p:sp>
              <p:nvSpPr>
                <p:cNvPr id="66" name="Rectangle 65"/>
                <p:cNvSpPr/>
                <p:nvPr/>
              </p:nvSpPr>
              <p:spPr bwMode="auto">
                <a:xfrm>
                  <a:off x="5437366" y="1237068"/>
                  <a:ext cx="4432298" cy="338457"/>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67" name="Oval 66"/>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68" name="Rectangle 67"/>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69" name="Oval 68"/>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65"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31418" fontAlgn="base">
                  <a:spcBef>
                    <a:spcPct val="0"/>
                  </a:spcBef>
                  <a:spcAft>
                    <a:spcPct val="0"/>
                  </a:spcAft>
                </a:pPr>
                <a:endParaRPr lang="en-US" sz="2000">
                  <a:solidFill>
                    <a:srgbClr val="505050"/>
                  </a:solidFill>
                  <a:ea typeface="ＭＳ Ｐゴシック" charset="0"/>
                </a:endParaRPr>
              </a:p>
            </p:txBody>
          </p:sp>
        </p:grpSp>
        <p:grpSp>
          <p:nvGrpSpPr>
            <p:cNvPr id="31" name="Group 30"/>
            <p:cNvGrpSpPr/>
            <p:nvPr/>
          </p:nvGrpSpPr>
          <p:grpSpPr>
            <a:xfrm>
              <a:off x="9673563" y="1959773"/>
              <a:ext cx="1746705" cy="1524765"/>
              <a:chOff x="9673563" y="1959773"/>
              <a:chExt cx="1746705" cy="1524765"/>
            </a:xfrm>
          </p:grpSpPr>
          <p:grpSp>
            <p:nvGrpSpPr>
              <p:cNvPr id="32" name="Group 31"/>
              <p:cNvGrpSpPr/>
              <p:nvPr/>
            </p:nvGrpSpPr>
            <p:grpSpPr>
              <a:xfrm>
                <a:off x="10137646" y="2215552"/>
                <a:ext cx="420672" cy="419860"/>
                <a:chOff x="12908129" y="6174892"/>
                <a:chExt cx="456988" cy="456106"/>
              </a:xfrm>
            </p:grpSpPr>
            <p:sp>
              <p:nvSpPr>
                <p:cNvPr id="60"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61"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62"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63"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33" name="Group 32"/>
              <p:cNvGrpSpPr/>
              <p:nvPr/>
            </p:nvGrpSpPr>
            <p:grpSpPr>
              <a:xfrm>
                <a:off x="10821785" y="2860779"/>
                <a:ext cx="511793" cy="510805"/>
                <a:chOff x="12997613" y="6264976"/>
                <a:chExt cx="456988" cy="456106"/>
              </a:xfrm>
            </p:grpSpPr>
            <p:sp>
              <p:nvSpPr>
                <p:cNvPr id="56"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57"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58"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59"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34" name="Group 33"/>
              <p:cNvGrpSpPr/>
              <p:nvPr/>
            </p:nvGrpSpPr>
            <p:grpSpPr>
              <a:xfrm>
                <a:off x="10454633" y="2215550"/>
                <a:ext cx="660034" cy="660031"/>
                <a:chOff x="13614635" y="6174652"/>
                <a:chExt cx="456987" cy="456987"/>
              </a:xfrm>
            </p:grpSpPr>
            <p:sp>
              <p:nvSpPr>
                <p:cNvPr id="51"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52"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53"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54"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55"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35" name="Group 7"/>
              <p:cNvGrpSpPr>
                <a:grpSpLocks/>
              </p:cNvGrpSpPr>
              <p:nvPr/>
            </p:nvGrpSpPr>
            <p:grpSpPr bwMode="auto">
              <a:xfrm>
                <a:off x="10909468" y="1959773"/>
                <a:ext cx="510800" cy="510658"/>
                <a:chOff x="5873289" y="2477014"/>
                <a:chExt cx="1305953" cy="1315159"/>
              </a:xfrm>
            </p:grpSpPr>
            <p:sp>
              <p:nvSpPr>
                <p:cNvPr id="47" name="Freeform 16"/>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48"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49"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50"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36" name="Group 7"/>
              <p:cNvGrpSpPr>
                <a:grpSpLocks/>
              </p:cNvGrpSpPr>
              <p:nvPr/>
            </p:nvGrpSpPr>
            <p:grpSpPr bwMode="auto">
              <a:xfrm>
                <a:off x="10119414" y="2912481"/>
                <a:ext cx="572217" cy="572057"/>
                <a:chOff x="5873289" y="2477014"/>
                <a:chExt cx="1305953" cy="1315159"/>
              </a:xfrm>
            </p:grpSpPr>
            <p:sp>
              <p:nvSpPr>
                <p:cNvPr id="43" name="Freeform 16"/>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44"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45"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46"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37" name="Group 36"/>
              <p:cNvGrpSpPr/>
              <p:nvPr/>
            </p:nvGrpSpPr>
            <p:grpSpPr>
              <a:xfrm>
                <a:off x="9673563" y="2526268"/>
                <a:ext cx="441321" cy="441319"/>
                <a:chOff x="13614635" y="6174652"/>
                <a:chExt cx="456987" cy="456987"/>
              </a:xfrm>
            </p:grpSpPr>
            <p:sp>
              <p:nvSpPr>
                <p:cNvPr id="38"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39"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40"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41"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42"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grpSp>
      <p:grpSp>
        <p:nvGrpSpPr>
          <p:cNvPr id="82" name="Group 81"/>
          <p:cNvGrpSpPr/>
          <p:nvPr/>
        </p:nvGrpSpPr>
        <p:grpSpPr>
          <a:xfrm>
            <a:off x="3384628" y="1614243"/>
            <a:ext cx="1753504" cy="2863194"/>
            <a:chOff x="3546264" y="1769740"/>
            <a:chExt cx="1754002" cy="2864006"/>
          </a:xfrm>
        </p:grpSpPr>
        <p:sp>
          <p:nvSpPr>
            <p:cNvPr id="83" name="Rectangle 82"/>
            <p:cNvSpPr/>
            <p:nvPr/>
          </p:nvSpPr>
          <p:spPr bwMode="auto">
            <a:xfrm>
              <a:off x="3546264" y="1769740"/>
              <a:ext cx="1754002" cy="286400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defTabSz="932026" fontAlgn="base">
                <a:lnSpc>
                  <a:spcPct val="90000"/>
                </a:lnSpc>
                <a:spcBef>
                  <a:spcPct val="0"/>
                </a:spcBef>
                <a:spcAft>
                  <a:spcPct val="0"/>
                </a:spcAft>
                <a:defRPr/>
              </a:pPr>
              <a:r>
                <a:rPr lang="en-US" sz="2000" dirty="0">
                  <a:solidFill>
                    <a:srgbClr val="505050"/>
                  </a:solidFill>
                  <a:latin typeface="Segoe UI Light"/>
                </a:rPr>
                <a:t>Azure AD</a:t>
              </a:r>
            </a:p>
            <a:p>
              <a:pPr defTabSz="932026" fontAlgn="base">
                <a:lnSpc>
                  <a:spcPct val="90000"/>
                </a:lnSpc>
                <a:spcBef>
                  <a:spcPct val="0"/>
                </a:spcBef>
                <a:spcAft>
                  <a:spcPct val="0"/>
                </a:spcAft>
                <a:defRPr/>
              </a:pPr>
              <a:r>
                <a:rPr lang="en-US" sz="2000" dirty="0">
                  <a:solidFill>
                    <a:srgbClr val="505050"/>
                  </a:solidFill>
                  <a:latin typeface="Segoe UI Light"/>
                </a:rPr>
                <a:t>Connect</a:t>
              </a:r>
            </a:p>
          </p:txBody>
        </p:sp>
        <p:grpSp>
          <p:nvGrpSpPr>
            <p:cNvPr id="84" name="Group 83"/>
            <p:cNvGrpSpPr/>
            <p:nvPr/>
          </p:nvGrpSpPr>
          <p:grpSpPr>
            <a:xfrm>
              <a:off x="3823347" y="3091711"/>
              <a:ext cx="1225479" cy="1281986"/>
              <a:chOff x="3823347" y="3091711"/>
              <a:chExt cx="1225479" cy="1281986"/>
            </a:xfrm>
          </p:grpSpPr>
          <p:sp>
            <p:nvSpPr>
              <p:cNvPr id="85" name="Freeform 31"/>
              <p:cNvSpPr>
                <a:spLocks noEditPoints="1"/>
              </p:cNvSpPr>
              <p:nvPr/>
            </p:nvSpPr>
            <p:spPr bwMode="auto">
              <a:xfrm rot="900000">
                <a:off x="4042038" y="3717351"/>
                <a:ext cx="788096" cy="65634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32145"/>
                <a:endParaRPr lang="en-US">
                  <a:solidFill>
                    <a:srgbClr val="505050"/>
                  </a:solidFill>
                  <a:ea typeface="ＭＳ Ｐゴシック" charset="0"/>
                </a:endParaRPr>
              </a:p>
            </p:txBody>
          </p:sp>
          <p:grpSp>
            <p:nvGrpSpPr>
              <p:cNvPr id="86" name="Group 85"/>
              <p:cNvGrpSpPr/>
              <p:nvPr/>
            </p:nvGrpSpPr>
            <p:grpSpPr>
              <a:xfrm>
                <a:off x="3823347" y="3091711"/>
                <a:ext cx="1225479" cy="378265"/>
                <a:chOff x="8854342" y="3656746"/>
                <a:chExt cx="665520" cy="205424"/>
              </a:xfrm>
              <a:solidFill>
                <a:srgbClr val="7F7F7F"/>
              </a:solidFill>
            </p:grpSpPr>
            <p:sp>
              <p:nvSpPr>
                <p:cNvPr id="87" name="Freeform 131"/>
                <p:cNvSpPr>
                  <a:spLocks/>
                </p:cNvSpPr>
                <p:nvPr/>
              </p:nvSpPr>
              <p:spPr bwMode="black">
                <a:xfrm>
                  <a:off x="9220413" y="3660251"/>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lumMod val="65000"/>
                  </a:schemeClr>
                </a:solidFill>
                <a:ln>
                  <a:noFill/>
                </a:ln>
              </p:spPr>
              <p:txBody>
                <a:bodyPr vert="horz" wrap="square" lIns="82281" tIns="41141" rIns="82281" bIns="41141" numCol="1" anchor="t" anchorCtr="0" compatLnSpc="1">
                  <a:prstTxWarp prst="textNoShape">
                    <a:avLst/>
                  </a:prstTxWarp>
                </a:bodyPr>
                <a:lstStyle/>
                <a:p>
                  <a:pPr defTabSz="931418" fontAlgn="base">
                    <a:spcBef>
                      <a:spcPct val="0"/>
                    </a:spcBef>
                    <a:spcAft>
                      <a:spcPct val="0"/>
                    </a:spcAft>
                  </a:pPr>
                  <a:endParaRPr lang="en-US" sz="1598">
                    <a:solidFill>
                      <a:srgbClr val="505050"/>
                    </a:solidFill>
                    <a:ea typeface="ＭＳ Ｐゴシック" charset="0"/>
                  </a:endParaRPr>
                </a:p>
              </p:txBody>
            </p:sp>
            <p:sp>
              <p:nvSpPr>
                <p:cNvPr id="88" name="Freeform 132"/>
                <p:cNvSpPr>
                  <a:spLocks/>
                </p:cNvSpPr>
                <p:nvPr/>
              </p:nvSpPr>
              <p:spPr bwMode="black">
                <a:xfrm>
                  <a:off x="8854342" y="3656746"/>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281" tIns="41141" rIns="82281" bIns="41141" numCol="1" anchor="t" anchorCtr="0" compatLnSpc="1">
                  <a:prstTxWarp prst="textNoShape">
                    <a:avLst/>
                  </a:prstTxWarp>
                </a:bodyPr>
                <a:lstStyle/>
                <a:p>
                  <a:pPr defTabSz="931418" fontAlgn="base">
                    <a:spcBef>
                      <a:spcPct val="0"/>
                    </a:spcBef>
                    <a:spcAft>
                      <a:spcPct val="0"/>
                    </a:spcAft>
                  </a:pPr>
                  <a:endParaRPr lang="en-US" sz="1598">
                    <a:solidFill>
                      <a:srgbClr val="505050"/>
                    </a:solidFill>
                    <a:ea typeface="ＭＳ Ｐゴシック" charset="0"/>
                  </a:endParaRPr>
                </a:p>
              </p:txBody>
            </p:sp>
          </p:grpSp>
        </p:grpSp>
      </p:grpSp>
      <p:grpSp>
        <p:nvGrpSpPr>
          <p:cNvPr id="89" name="Group 88"/>
          <p:cNvGrpSpPr/>
          <p:nvPr/>
        </p:nvGrpSpPr>
        <p:grpSpPr>
          <a:xfrm>
            <a:off x="8659652" y="3889383"/>
            <a:ext cx="3078901" cy="2458713"/>
            <a:chOff x="8822415" y="4045446"/>
            <a:chExt cx="3079337" cy="2459062"/>
          </a:xfrm>
        </p:grpSpPr>
        <p:sp>
          <p:nvSpPr>
            <p:cNvPr id="90" name="Rectangle 89"/>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fontAlgn="base">
                <a:lnSpc>
                  <a:spcPct val="90000"/>
                </a:lnSpc>
                <a:spcBef>
                  <a:spcPct val="0"/>
                </a:spcBef>
                <a:spcAft>
                  <a:spcPct val="0"/>
                </a:spcAft>
                <a:defRPr/>
              </a:pPr>
              <a:r>
                <a:rPr lang="en-US" sz="2000" dirty="0">
                  <a:solidFill>
                    <a:srgbClr val="505050"/>
                  </a:solidFill>
                  <a:latin typeface="Segoe UI Light"/>
                </a:rPr>
                <a:t>Cloud</a:t>
              </a:r>
            </a:p>
          </p:txBody>
        </p:sp>
        <p:grpSp>
          <p:nvGrpSpPr>
            <p:cNvPr id="91" name="Group 90"/>
            <p:cNvGrpSpPr/>
            <p:nvPr/>
          </p:nvGrpSpPr>
          <p:grpSpPr>
            <a:xfrm>
              <a:off x="8822415" y="4045446"/>
              <a:ext cx="3079337" cy="1985188"/>
              <a:chOff x="9300956" y="3223358"/>
              <a:chExt cx="2946190" cy="1899351"/>
            </a:xfrm>
          </p:grpSpPr>
          <p:grpSp>
            <p:nvGrpSpPr>
              <p:cNvPr id="92" name="Group 91"/>
              <p:cNvGrpSpPr/>
              <p:nvPr/>
            </p:nvGrpSpPr>
            <p:grpSpPr>
              <a:xfrm>
                <a:off x="10788656" y="3223358"/>
                <a:ext cx="1458490" cy="980587"/>
                <a:chOff x="10628955" y="3238085"/>
                <a:chExt cx="1458490" cy="980587"/>
              </a:xfrm>
            </p:grpSpPr>
            <p:pic>
              <p:nvPicPr>
                <p:cNvPr id="102" name="Picture 10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28955" y="3238085"/>
                  <a:ext cx="1458490" cy="980587"/>
                </a:xfrm>
                <a:prstGeom prst="rect">
                  <a:avLst/>
                </a:prstGeom>
              </p:spPr>
            </p:pic>
            <p:sp>
              <p:nvSpPr>
                <p:cNvPr id="103" name="TextBox 102"/>
                <p:cNvSpPr txBox="1"/>
                <p:nvPr/>
              </p:nvSpPr>
              <p:spPr>
                <a:xfrm>
                  <a:off x="10691609" y="3647935"/>
                  <a:ext cx="1333920" cy="24330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SaaS</a:t>
                  </a:r>
                </a:p>
              </p:txBody>
            </p:sp>
          </p:grpSp>
          <p:grpSp>
            <p:nvGrpSpPr>
              <p:cNvPr id="93" name="Group 92"/>
              <p:cNvGrpSpPr/>
              <p:nvPr/>
            </p:nvGrpSpPr>
            <p:grpSpPr>
              <a:xfrm>
                <a:off x="9418029" y="3373118"/>
                <a:ext cx="1641567" cy="1112793"/>
                <a:chOff x="9408112" y="3317093"/>
                <a:chExt cx="1292341" cy="876058"/>
              </a:xfrm>
            </p:grpSpPr>
            <p:pic>
              <p:nvPicPr>
                <p:cNvPr id="100" name="Picture 9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08112" y="3317093"/>
                  <a:ext cx="1292341" cy="876058"/>
                </a:xfrm>
                <a:prstGeom prst="rect">
                  <a:avLst/>
                </a:prstGeom>
              </p:spPr>
            </p:pic>
            <p:sp>
              <p:nvSpPr>
                <p:cNvPr id="101" name="TextBox 100"/>
                <p:cNvSpPr txBox="1"/>
                <p:nvPr/>
              </p:nvSpPr>
              <p:spPr>
                <a:xfrm>
                  <a:off x="9442526" y="3700547"/>
                  <a:ext cx="1185112" cy="19154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Azure</a:t>
                  </a:r>
                </a:p>
              </p:txBody>
            </p:sp>
          </p:grpSp>
          <p:grpSp>
            <p:nvGrpSpPr>
              <p:cNvPr id="94" name="Group 93"/>
              <p:cNvGrpSpPr/>
              <p:nvPr/>
            </p:nvGrpSpPr>
            <p:grpSpPr>
              <a:xfrm>
                <a:off x="10474084" y="3905483"/>
                <a:ext cx="1740922" cy="1174699"/>
                <a:chOff x="10266385" y="3762279"/>
                <a:chExt cx="1740922" cy="1174699"/>
              </a:xfrm>
            </p:grpSpPr>
            <p:pic>
              <p:nvPicPr>
                <p:cNvPr id="98" name="Picture 9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266385" y="3762279"/>
                  <a:ext cx="1740922" cy="1174699"/>
                </a:xfrm>
                <a:prstGeom prst="rect">
                  <a:avLst/>
                </a:prstGeom>
              </p:spPr>
            </p:pic>
            <p:sp>
              <p:nvSpPr>
                <p:cNvPr id="99" name="TextBox 98"/>
                <p:cNvSpPr txBox="1"/>
                <p:nvPr/>
              </p:nvSpPr>
              <p:spPr>
                <a:xfrm>
                  <a:off x="10405117" y="4325388"/>
                  <a:ext cx="1489586" cy="24330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Office 365</a:t>
                  </a:r>
                </a:p>
              </p:txBody>
            </p:sp>
          </p:grpSp>
          <p:grpSp>
            <p:nvGrpSpPr>
              <p:cNvPr id="95" name="Group 94"/>
              <p:cNvGrpSpPr/>
              <p:nvPr/>
            </p:nvGrpSpPr>
            <p:grpSpPr>
              <a:xfrm>
                <a:off x="9300956" y="4146061"/>
                <a:ext cx="1452632" cy="976648"/>
                <a:chOff x="9301960" y="4339948"/>
                <a:chExt cx="1452632" cy="976648"/>
              </a:xfrm>
            </p:grpSpPr>
            <p:pic>
              <p:nvPicPr>
                <p:cNvPr id="96" name="Picture 9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301960" y="4339948"/>
                  <a:ext cx="1452632" cy="976648"/>
                </a:xfrm>
                <a:prstGeom prst="rect">
                  <a:avLst/>
                </a:prstGeom>
              </p:spPr>
            </p:pic>
            <p:sp>
              <p:nvSpPr>
                <p:cNvPr id="97" name="TextBox 96"/>
                <p:cNvSpPr txBox="1"/>
                <p:nvPr/>
              </p:nvSpPr>
              <p:spPr>
                <a:xfrm>
                  <a:off x="9637156" y="4658664"/>
                  <a:ext cx="836500" cy="486605"/>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Public</a:t>
                  </a:r>
                </a:p>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cloud</a:t>
                  </a:r>
                </a:p>
              </p:txBody>
            </p:sp>
          </p:grpSp>
        </p:grpSp>
      </p:grpSp>
      <p:grpSp>
        <p:nvGrpSpPr>
          <p:cNvPr id="104" name="Group 103"/>
          <p:cNvGrpSpPr/>
          <p:nvPr/>
        </p:nvGrpSpPr>
        <p:grpSpPr>
          <a:xfrm>
            <a:off x="379331" y="2684944"/>
            <a:ext cx="2930736" cy="4012588"/>
            <a:chOff x="540920" y="2891636"/>
            <a:chExt cx="2931151" cy="4013157"/>
          </a:xfrm>
        </p:grpSpPr>
        <p:grpSp>
          <p:nvGrpSpPr>
            <p:cNvPr id="105" name="Group 104"/>
            <p:cNvGrpSpPr/>
            <p:nvPr/>
          </p:nvGrpSpPr>
          <p:grpSpPr>
            <a:xfrm>
              <a:off x="657780" y="4081871"/>
              <a:ext cx="1446550" cy="1323565"/>
              <a:chOff x="2501656" y="3425981"/>
              <a:chExt cx="1199283" cy="1097328"/>
            </a:xfrm>
          </p:grpSpPr>
          <p:grpSp>
            <p:nvGrpSpPr>
              <p:cNvPr id="150" name="Group 149"/>
              <p:cNvGrpSpPr/>
              <p:nvPr/>
            </p:nvGrpSpPr>
            <p:grpSpPr>
              <a:xfrm>
                <a:off x="2501656" y="3425981"/>
                <a:ext cx="1098104" cy="1097328"/>
                <a:chOff x="13721177" y="6333144"/>
                <a:chExt cx="776180" cy="775633"/>
              </a:xfrm>
            </p:grpSpPr>
            <p:sp>
              <p:nvSpPr>
                <p:cNvPr id="161"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62"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63"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64"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65"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151" name="Group 150"/>
              <p:cNvGrpSpPr/>
              <p:nvPr/>
            </p:nvGrpSpPr>
            <p:grpSpPr>
              <a:xfrm>
                <a:off x="2933524" y="3467810"/>
                <a:ext cx="511794" cy="510807"/>
                <a:chOff x="13445955" y="6796212"/>
                <a:chExt cx="456988" cy="456109"/>
              </a:xfrm>
            </p:grpSpPr>
            <p:sp>
              <p:nvSpPr>
                <p:cNvPr id="157"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58"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59"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60"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nvGrpSpPr>
              <p:cNvPr id="152" name="Group 7"/>
              <p:cNvGrpSpPr>
                <a:grpSpLocks/>
              </p:cNvGrpSpPr>
              <p:nvPr/>
            </p:nvGrpSpPr>
            <p:grpSpPr bwMode="auto">
              <a:xfrm>
                <a:off x="3304795" y="3695801"/>
                <a:ext cx="396144" cy="396143"/>
                <a:chOff x="7857929" y="4717012"/>
                <a:chExt cx="1304516" cy="1314073"/>
              </a:xfrm>
            </p:grpSpPr>
            <p:sp>
              <p:nvSpPr>
                <p:cNvPr id="153"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54"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55"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sp>
              <p:nvSpPr>
                <p:cNvPr id="156"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330">
                    <a:defRPr/>
                  </a:pPr>
                  <a:endParaRPr lang="en-US" sz="1836">
                    <a:solidFill>
                      <a:srgbClr val="505050"/>
                    </a:solidFill>
                    <a:ea typeface="ＭＳ Ｐゴシック" charset="0"/>
                  </a:endParaRPr>
                </a:p>
              </p:txBody>
            </p:sp>
          </p:grpSp>
        </p:grpSp>
        <p:grpSp>
          <p:nvGrpSpPr>
            <p:cNvPr id="106" name="Group 105"/>
            <p:cNvGrpSpPr/>
            <p:nvPr/>
          </p:nvGrpSpPr>
          <p:grpSpPr>
            <a:xfrm>
              <a:off x="540920" y="2891636"/>
              <a:ext cx="2931151" cy="1258349"/>
              <a:chOff x="540920" y="2891636"/>
              <a:chExt cx="2931151" cy="1258349"/>
            </a:xfrm>
          </p:grpSpPr>
          <p:grpSp>
            <p:nvGrpSpPr>
              <p:cNvPr id="145" name="Group 144"/>
              <p:cNvGrpSpPr/>
              <p:nvPr/>
            </p:nvGrpSpPr>
            <p:grpSpPr>
              <a:xfrm>
                <a:off x="1027539" y="2964551"/>
                <a:ext cx="2444532" cy="1185434"/>
                <a:chOff x="1026802" y="2964462"/>
                <a:chExt cx="2444879" cy="1185603"/>
              </a:xfrm>
            </p:grpSpPr>
            <p:sp>
              <p:nvSpPr>
                <p:cNvPr id="148" name="Rectangle 147"/>
                <p:cNvSpPr/>
                <p:nvPr/>
              </p:nvSpPr>
              <p:spPr bwMode="auto">
                <a:xfrm>
                  <a:off x="1026802" y="3691328"/>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2" rIns="182828" bIns="146262" numCol="1" spcCol="0" rtlCol="0" fromWordArt="0" anchor="b" anchorCtr="0" forceAA="0" compatLnSpc="1">
                  <a:prstTxWarp prst="textNoShape">
                    <a:avLst/>
                  </a:prstTxWarp>
                  <a:noAutofit/>
                </a:bodyPr>
                <a:lstStyle/>
                <a:p>
                  <a:pPr defTabSz="913748" fontAlgn="base">
                    <a:lnSpc>
                      <a:spcPct val="90000"/>
                    </a:lnSpc>
                    <a:spcBef>
                      <a:spcPct val="0"/>
                    </a:spcBef>
                    <a:spcAft>
                      <a:spcPct val="0"/>
                    </a:spcAft>
                  </a:pPr>
                  <a:endParaRPr lang="en-US" sz="2000" dirty="0">
                    <a:solidFill>
                      <a:srgbClr val="002050"/>
                    </a:solidFill>
                  </a:endParaRPr>
                </a:p>
                <a:p>
                  <a:pPr defTabSz="913748" fontAlgn="base">
                    <a:lnSpc>
                      <a:spcPct val="90000"/>
                    </a:lnSpc>
                    <a:spcBef>
                      <a:spcPct val="0"/>
                    </a:spcBef>
                    <a:spcAft>
                      <a:spcPct val="0"/>
                    </a:spcAft>
                  </a:pPr>
                  <a:endParaRPr lang="en-US" sz="2000" dirty="0">
                    <a:solidFill>
                      <a:srgbClr val="002050"/>
                    </a:solidFill>
                  </a:endParaRPr>
                </a:p>
                <a:p>
                  <a:pPr defTabSz="913748" fontAlgn="base">
                    <a:lnSpc>
                      <a:spcPct val="90000"/>
                    </a:lnSpc>
                    <a:spcBef>
                      <a:spcPct val="0"/>
                    </a:spcBef>
                    <a:spcAft>
                      <a:spcPct val="0"/>
                    </a:spcAft>
                    <a:buSzPct val="80000"/>
                  </a:pPr>
                  <a:r>
                    <a:rPr lang="en-US" sz="1398" dirty="0">
                      <a:solidFill>
                        <a:srgbClr val="002050"/>
                      </a:solidFill>
                    </a:rPr>
                    <a:t>Other </a:t>
                  </a:r>
                  <a:br>
                    <a:rPr lang="en-US" sz="1398" dirty="0">
                      <a:solidFill>
                        <a:srgbClr val="002050"/>
                      </a:solidFill>
                    </a:rPr>
                  </a:br>
                  <a:r>
                    <a:rPr lang="en-US" sz="1398" dirty="0">
                      <a:solidFill>
                        <a:srgbClr val="002050"/>
                      </a:solidFill>
                    </a:rPr>
                    <a:t>Directories (LDAPv3)</a:t>
                  </a:r>
                </a:p>
              </p:txBody>
            </p:sp>
            <p:sp>
              <p:nvSpPr>
                <p:cNvPr id="149" name="Rectangle 148"/>
                <p:cNvSpPr/>
                <p:nvPr/>
              </p:nvSpPr>
              <p:spPr>
                <a:xfrm>
                  <a:off x="1194501" y="2964462"/>
                  <a:ext cx="1698924" cy="395108"/>
                </a:xfrm>
                <a:prstGeom prst="rect">
                  <a:avLst/>
                </a:prstGeom>
                <a:ln>
                  <a:noFill/>
                </a:ln>
              </p:spPr>
              <p:txBody>
                <a:bodyPr wrap="square" lIns="0" tIns="0" rIns="0" bIns="0" anchor="ctr">
                  <a:spAutoFit/>
                </a:bodyPr>
                <a:lstStyle/>
                <a:p>
                  <a:pPr defTabSz="913748" fontAlgn="base">
                    <a:lnSpc>
                      <a:spcPct val="90000"/>
                    </a:lnSpc>
                    <a:spcBef>
                      <a:spcPct val="0"/>
                    </a:spcBef>
                    <a:spcAft>
                      <a:spcPct val="0"/>
                    </a:spcAft>
                    <a:buSzPct val="80000"/>
                  </a:pPr>
                  <a:r>
                    <a:rPr lang="en-US" sz="1398" dirty="0">
                      <a:solidFill>
                        <a:srgbClr val="002050"/>
                      </a:solidFill>
                      <a:ea typeface="ＭＳ Ｐゴシック" charset="0"/>
                    </a:rPr>
                    <a:t>Windows Server</a:t>
                  </a:r>
                </a:p>
                <a:p>
                  <a:pPr defTabSz="913748" fontAlgn="base">
                    <a:lnSpc>
                      <a:spcPct val="90000"/>
                    </a:lnSpc>
                    <a:spcBef>
                      <a:spcPct val="0"/>
                    </a:spcBef>
                    <a:spcAft>
                      <a:spcPct val="0"/>
                    </a:spcAft>
                    <a:buSzPct val="80000"/>
                  </a:pPr>
                  <a:r>
                    <a:rPr lang="en-US" sz="1398" dirty="0">
                      <a:solidFill>
                        <a:srgbClr val="002050"/>
                      </a:solidFill>
                      <a:ea typeface="ＭＳ Ｐゴシック" charset="0"/>
                    </a:rPr>
                    <a:t>Active Directory</a:t>
                  </a:r>
                </a:p>
              </p:txBody>
            </p:sp>
          </p:grpSp>
          <p:pic>
            <p:nvPicPr>
              <p:cNvPr id="146" name="Picture 1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0920" y="2891636"/>
                <a:ext cx="601372" cy="456857"/>
              </a:xfrm>
              <a:prstGeom prst="rect">
                <a:avLst/>
              </a:prstGeom>
            </p:spPr>
          </p:pic>
          <p:pic>
            <p:nvPicPr>
              <p:cNvPr id="147" name="Picture 14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6183" y="3581552"/>
                <a:ext cx="366507" cy="513929"/>
              </a:xfrm>
              <a:prstGeom prst="rect">
                <a:avLst/>
              </a:prstGeom>
            </p:spPr>
          </p:pic>
        </p:grpSp>
        <p:grpSp>
          <p:nvGrpSpPr>
            <p:cNvPr id="107" name="Group 106"/>
            <p:cNvGrpSpPr/>
            <p:nvPr/>
          </p:nvGrpSpPr>
          <p:grpSpPr>
            <a:xfrm>
              <a:off x="1341864" y="4194317"/>
              <a:ext cx="1701865" cy="2710476"/>
              <a:chOff x="1341864" y="4194317"/>
              <a:chExt cx="1701865" cy="2710476"/>
            </a:xfrm>
          </p:grpSpPr>
          <p:grpSp>
            <p:nvGrpSpPr>
              <p:cNvPr id="108" name="Group 107"/>
              <p:cNvGrpSpPr/>
              <p:nvPr/>
            </p:nvGrpSpPr>
            <p:grpSpPr>
              <a:xfrm>
                <a:off x="1638076" y="4194317"/>
                <a:ext cx="1286469" cy="1827789"/>
                <a:chOff x="4410437" y="5171160"/>
                <a:chExt cx="871461" cy="1238332"/>
              </a:xfrm>
            </p:grpSpPr>
            <p:sp>
              <p:nvSpPr>
                <p:cNvPr id="110"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1"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2"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3"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4"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5"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6"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7"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8"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9"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0"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1"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2"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3"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4"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5"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6"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7"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8"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9"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0"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1"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2"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3"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4"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5"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6"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7"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8"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9"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40"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41"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42"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43"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44"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grpSp>
          <p:sp>
            <p:nvSpPr>
              <p:cNvPr id="109" name="Rectangle 108"/>
              <p:cNvSpPr/>
              <p:nvPr/>
            </p:nvSpPr>
            <p:spPr bwMode="auto">
              <a:xfrm>
                <a:off x="1341864" y="5915020"/>
                <a:ext cx="1701865" cy="9897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fontAlgn="base">
                  <a:lnSpc>
                    <a:spcPct val="90000"/>
                  </a:lnSpc>
                  <a:spcBef>
                    <a:spcPct val="0"/>
                  </a:spcBef>
                  <a:spcAft>
                    <a:spcPct val="0"/>
                  </a:spcAft>
                  <a:defRPr/>
                </a:pPr>
                <a:r>
                  <a:rPr lang="en-US" sz="2000" dirty="0">
                    <a:solidFill>
                      <a:srgbClr val="505050"/>
                    </a:solidFill>
                    <a:latin typeface="Segoe UI Light"/>
                  </a:rPr>
                  <a:t>On-premises</a:t>
                </a:r>
              </a:p>
            </p:txBody>
          </p:sp>
        </p:grpSp>
      </p:grpSp>
      <p:grpSp>
        <p:nvGrpSpPr>
          <p:cNvPr id="166" name="Group 165"/>
          <p:cNvGrpSpPr/>
          <p:nvPr/>
        </p:nvGrpSpPr>
        <p:grpSpPr>
          <a:xfrm>
            <a:off x="3818631" y="4067985"/>
            <a:ext cx="4569849" cy="2146474"/>
            <a:chOff x="3980707" y="4224074"/>
            <a:chExt cx="4570497" cy="2146778"/>
          </a:xfrm>
        </p:grpSpPr>
        <p:grpSp>
          <p:nvGrpSpPr>
            <p:cNvPr id="167" name="Group 166"/>
            <p:cNvGrpSpPr/>
            <p:nvPr/>
          </p:nvGrpSpPr>
          <p:grpSpPr>
            <a:xfrm>
              <a:off x="5079169" y="4224074"/>
              <a:ext cx="2338242" cy="1671108"/>
              <a:chOff x="5084066" y="4224074"/>
              <a:chExt cx="2338242" cy="1671108"/>
            </a:xfrm>
          </p:grpSpPr>
          <p:grpSp>
            <p:nvGrpSpPr>
              <p:cNvPr id="169" name="Group 168"/>
              <p:cNvGrpSpPr/>
              <p:nvPr/>
            </p:nvGrpSpPr>
            <p:grpSpPr>
              <a:xfrm>
                <a:off x="5084066" y="4224074"/>
                <a:ext cx="2338242" cy="1671108"/>
                <a:chOff x="2658482" y="4224074"/>
                <a:chExt cx="2338242" cy="1671108"/>
              </a:xfrm>
            </p:grpSpPr>
            <p:grpSp>
              <p:nvGrpSpPr>
                <p:cNvPr id="171" name="Group 170"/>
                <p:cNvGrpSpPr/>
                <p:nvPr/>
              </p:nvGrpSpPr>
              <p:grpSpPr>
                <a:xfrm>
                  <a:off x="2658482" y="4224074"/>
                  <a:ext cx="2338242" cy="1671108"/>
                  <a:chOff x="2658482" y="4224074"/>
                  <a:chExt cx="2338242" cy="1671108"/>
                </a:xfrm>
              </p:grpSpPr>
              <p:pic>
                <p:nvPicPr>
                  <p:cNvPr id="173" name="Picture 17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658482" y="4315745"/>
                    <a:ext cx="2338242" cy="1579437"/>
                  </a:xfrm>
                  <a:prstGeom prst="rect">
                    <a:avLst/>
                  </a:prstGeom>
                </p:spPr>
              </p:pic>
              <p:sp>
                <p:nvSpPr>
                  <p:cNvPr id="174" name="Oval 173"/>
                  <p:cNvSpPr/>
                  <p:nvPr/>
                </p:nvSpPr>
                <p:spPr bwMode="auto">
                  <a:xfrm>
                    <a:off x="4215886" y="4224074"/>
                    <a:ext cx="734386" cy="734384"/>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172" name="Freeform 171"/>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32330">
                    <a:defRPr/>
                  </a:pPr>
                  <a:endParaRPr lang="en-US" sz="1836" dirty="0">
                    <a:solidFill>
                      <a:srgbClr val="505050"/>
                    </a:solidFill>
                    <a:ea typeface="ＭＳ Ｐゴシック" charset="0"/>
                  </a:endParaRPr>
                </a:p>
              </p:txBody>
            </p:sp>
          </p:grpSp>
          <p:pic>
            <p:nvPicPr>
              <p:cNvPr id="170" name="Picture 16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836281" y="4743137"/>
                <a:ext cx="869145" cy="869145"/>
              </a:xfrm>
              <a:prstGeom prst="rect">
                <a:avLst/>
              </a:prstGeom>
            </p:spPr>
          </p:pic>
        </p:grpSp>
        <p:sp>
          <p:nvSpPr>
            <p:cNvPr id="168" name="TextBox 167"/>
            <p:cNvSpPr txBox="1"/>
            <p:nvPr/>
          </p:nvSpPr>
          <p:spPr>
            <a:xfrm>
              <a:off x="3980707" y="6088299"/>
              <a:ext cx="4570497" cy="282553"/>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sz="2000" dirty="0">
                  <a:solidFill>
                    <a:srgbClr val="505050"/>
                  </a:solidFill>
                  <a:latin typeface="Segoe UI Light"/>
                  <a:ea typeface="ＭＳ Ｐゴシック" charset="0"/>
                  <a:cs typeface="Segoe UI Semibold" panose="020B0702040204020203" pitchFamily="34" charset="0"/>
                </a:rPr>
                <a:t>Microsoft Azure Active Directory</a:t>
              </a:r>
            </a:p>
          </p:txBody>
        </p:sp>
      </p:grpSp>
      <p:cxnSp>
        <p:nvCxnSpPr>
          <p:cNvPr id="175" name="Straight Arrow Connector 174"/>
          <p:cNvCxnSpPr/>
          <p:nvPr/>
        </p:nvCxnSpPr>
        <p:spPr>
          <a:xfrm flipH="1">
            <a:off x="2881786" y="5066608"/>
            <a:ext cx="2004980" cy="0"/>
          </a:xfrm>
          <a:prstGeom prst="straightConnector1">
            <a:avLst/>
          </a:prstGeom>
          <a:ln w="31750" cap="rnd">
            <a:solidFill>
              <a:schemeClr val="tx1"/>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H="1">
            <a:off x="7362442" y="5170689"/>
            <a:ext cx="1390250"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a:off x="7328322" y="4935970"/>
            <a:ext cx="1319214"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a:off x="3225303" y="4816969"/>
            <a:ext cx="1661463" cy="2853"/>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9" name="Group 178"/>
          <p:cNvGrpSpPr/>
          <p:nvPr/>
        </p:nvGrpSpPr>
        <p:grpSpPr>
          <a:xfrm>
            <a:off x="2491529" y="4566681"/>
            <a:ext cx="654651" cy="397854"/>
            <a:chOff x="2447642" y="3590745"/>
            <a:chExt cx="654744" cy="397910"/>
          </a:xfrm>
        </p:grpSpPr>
        <p:grpSp>
          <p:nvGrpSpPr>
            <p:cNvPr id="180" name="Group 179"/>
            <p:cNvGrpSpPr/>
            <p:nvPr/>
          </p:nvGrpSpPr>
          <p:grpSpPr>
            <a:xfrm>
              <a:off x="2447642" y="3631953"/>
              <a:ext cx="652223" cy="356702"/>
              <a:chOff x="2395846" y="2369283"/>
              <a:chExt cx="652223" cy="356702"/>
            </a:xfrm>
          </p:grpSpPr>
          <p:sp>
            <p:nvSpPr>
              <p:cNvPr id="182" name="Rectangle 181"/>
              <p:cNvSpPr/>
              <p:nvPr/>
            </p:nvSpPr>
            <p:spPr bwMode="auto">
              <a:xfrm>
                <a:off x="2395846" y="2369283"/>
                <a:ext cx="652223" cy="35670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83" name="icon GEARS"/>
              <p:cNvSpPr>
                <a:spLocks noEditPoints="1"/>
              </p:cNvSpPr>
              <p:nvPr/>
            </p:nvSpPr>
            <p:spPr bwMode="auto">
              <a:xfrm>
                <a:off x="2531868" y="2396641"/>
                <a:ext cx="367927" cy="307186"/>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31418" fontAlgn="base">
                  <a:spcBef>
                    <a:spcPct val="0"/>
                  </a:spcBef>
                  <a:spcAft>
                    <a:spcPct val="0"/>
                  </a:spcAft>
                </a:pPr>
                <a:endParaRPr lang="en-US" sz="2000">
                  <a:solidFill>
                    <a:srgbClr val="505050"/>
                  </a:solidFill>
                  <a:ea typeface="ＭＳ Ｐゴシック" charset="0"/>
                </a:endParaRPr>
              </a:p>
            </p:txBody>
          </p:sp>
        </p:grpSp>
        <p:sp>
          <p:nvSpPr>
            <p:cNvPr id="181" name="Rectangle 180"/>
            <p:cNvSpPr/>
            <p:nvPr/>
          </p:nvSpPr>
          <p:spPr bwMode="auto">
            <a:xfrm>
              <a:off x="2450163" y="3590745"/>
              <a:ext cx="652223" cy="4977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184" name="Oval 183"/>
          <p:cNvSpPr/>
          <p:nvPr/>
        </p:nvSpPr>
        <p:spPr bwMode="auto">
          <a:xfrm>
            <a:off x="2357077" y="3451333"/>
            <a:ext cx="31449" cy="31103"/>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5705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animEffect transition="in" filter="fade">
                                      <p:cBhvr>
                                        <p:cTn id="20" dur="500"/>
                                        <p:tgtEl>
                                          <p:spTgt spid="1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22" presetClass="entr" presetSubtype="8" fill="hold" nodeType="withEffect">
                                  <p:stCondLst>
                                    <p:cond delay="0"/>
                                  </p:stCondLst>
                                  <p:childTnLst>
                                    <p:set>
                                      <p:cBhvr>
                                        <p:cTn id="27" dur="1" fill="hold">
                                          <p:stCondLst>
                                            <p:cond delay="0"/>
                                          </p:stCondLst>
                                        </p:cTn>
                                        <p:tgtEl>
                                          <p:spTgt spid="175"/>
                                        </p:tgtEl>
                                        <p:attrNameLst>
                                          <p:attrName>style.visibility</p:attrName>
                                        </p:attrNameLst>
                                      </p:cBhvr>
                                      <p:to>
                                        <p:strVal val="visible"/>
                                      </p:to>
                                    </p:set>
                                    <p:animEffect transition="in" filter="wipe(left)">
                                      <p:cBhvr>
                                        <p:cTn id="28" dur="500"/>
                                        <p:tgtEl>
                                          <p:spTgt spid="17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barn(outVertical)">
                                      <p:cBhvr>
                                        <p:cTn id="33" dur="500"/>
                                        <p:tgtEl>
                                          <p:spTgt spid="177"/>
                                        </p:tgtEl>
                                      </p:cBhvr>
                                    </p:animEffect>
                                  </p:childTnLst>
                                </p:cTn>
                              </p:par>
                              <p:par>
                                <p:cTn id="34" presetID="16" presetClass="entr" presetSubtype="37" fill="hold" nodeType="with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barn(outVertical)">
                                      <p:cBhvr>
                                        <p:cTn id="36" dur="500"/>
                                        <p:tgtEl>
                                          <p:spTgt spid="176"/>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 presetClass="entr" presetSubtype="0" fill="hold" nodeType="withEffect">
                                  <p:stCondLst>
                                    <p:cond delay="0"/>
                                  </p:stCondLst>
                                  <p:childTnLst>
                                    <p:set>
                                      <p:cBhvr>
                                        <p:cTn id="46" dur="1" fill="hold">
                                          <p:stCondLst>
                                            <p:cond delay="0"/>
                                          </p:stCondLst>
                                        </p:cTn>
                                        <p:tgtEl>
                                          <p:spTgt spid="1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Identidad híbrida de verdad: ¿cómo?</a:t>
            </a:r>
          </a:p>
        </p:txBody>
      </p:sp>
      <p:sp>
        <p:nvSpPr>
          <p:cNvPr id="4" name="Text Placeholder 9"/>
          <p:cNvSpPr txBox="1">
            <a:spLocks/>
          </p:cNvSpPr>
          <p:nvPr/>
        </p:nvSpPr>
        <p:spPr>
          <a:xfrm>
            <a:off x="7285037" y="1592262"/>
            <a:ext cx="4709352" cy="306676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dirty="0">
                <a:solidFill>
                  <a:srgbClr val="0070C0"/>
                </a:solidFill>
              </a:rPr>
              <a:t>Azure AD Connect</a:t>
            </a:r>
          </a:p>
          <a:p>
            <a:pPr marL="0" indent="0">
              <a:buNone/>
            </a:pPr>
            <a:r>
              <a:rPr lang="es-ES" sz="2448" dirty="0">
                <a:solidFill>
                  <a:srgbClr val="505050"/>
                </a:solidFill>
                <a:cs typeface="Segoe UI Light" panose="020B0502040204020203" pitchFamily="34" charset="0"/>
              </a:rPr>
              <a:t>Asistente de implementación de identidad híbrida que incluye:</a:t>
            </a:r>
          </a:p>
          <a:p>
            <a:r>
              <a:rPr lang="es-ES" sz="2040" dirty="0">
                <a:solidFill>
                  <a:srgbClr val="505050"/>
                </a:solidFill>
                <a:cs typeface="Segoe UI Light" panose="020B0502040204020203" pitchFamily="34" charset="0"/>
              </a:rPr>
              <a:t>Soporte </a:t>
            </a:r>
            <a:r>
              <a:rPr lang="es-ES" sz="2040" dirty="0" err="1">
                <a:solidFill>
                  <a:srgbClr val="505050"/>
                </a:solidFill>
                <a:cs typeface="Segoe UI Light" panose="020B0502040204020203" pitchFamily="34" charset="0"/>
              </a:rPr>
              <a:t>Multi-forest</a:t>
            </a:r>
            <a:endParaRPr lang="es-ES" sz="2040" dirty="0">
              <a:solidFill>
                <a:srgbClr val="505050"/>
              </a:solidFill>
              <a:cs typeface="Segoe UI Light" panose="020B0502040204020203" pitchFamily="34" charset="0"/>
            </a:endParaRPr>
          </a:p>
          <a:p>
            <a:r>
              <a:rPr lang="es-ES" sz="2040" dirty="0" err="1">
                <a:solidFill>
                  <a:srgbClr val="505050"/>
                </a:solidFill>
                <a:cs typeface="Segoe UI Light" panose="020B0502040204020203" pitchFamily="34" charset="0"/>
              </a:rPr>
              <a:t>Password</a:t>
            </a:r>
            <a:r>
              <a:rPr lang="es-ES" sz="2040" dirty="0">
                <a:solidFill>
                  <a:srgbClr val="505050"/>
                </a:solidFill>
                <a:cs typeface="Segoe UI Light" panose="020B0502040204020203" pitchFamily="34" charset="0"/>
              </a:rPr>
              <a:t> # </a:t>
            </a:r>
            <a:r>
              <a:rPr lang="es-ES" sz="2040" dirty="0" err="1">
                <a:solidFill>
                  <a:srgbClr val="505050"/>
                </a:solidFill>
                <a:cs typeface="Segoe UI Light" panose="020B0502040204020203" pitchFamily="34" charset="0"/>
              </a:rPr>
              <a:t>Sync</a:t>
            </a:r>
            <a:endParaRPr lang="es-ES" sz="2040" dirty="0">
              <a:solidFill>
                <a:srgbClr val="505050"/>
              </a:solidFill>
              <a:cs typeface="Segoe UI Light" panose="020B0502040204020203" pitchFamily="34" charset="0"/>
            </a:endParaRPr>
          </a:p>
          <a:p>
            <a:r>
              <a:rPr lang="es-ES" sz="2040" dirty="0">
                <a:solidFill>
                  <a:srgbClr val="505050"/>
                </a:solidFill>
                <a:cs typeface="Segoe UI Light" panose="020B0502040204020203" pitchFamily="34" charset="0"/>
              </a:rPr>
              <a:t>Configuración asistida de ADFS</a:t>
            </a:r>
          </a:p>
          <a:p>
            <a:r>
              <a:rPr lang="es-ES" sz="2040" dirty="0">
                <a:solidFill>
                  <a:srgbClr val="505050"/>
                </a:solidFill>
                <a:cs typeface="Segoe UI Light" panose="020B0502040204020203" pitchFamily="34" charset="0"/>
              </a:rPr>
              <a:t>Personalización de la sincronización</a:t>
            </a:r>
          </a:p>
          <a:p>
            <a:r>
              <a:rPr lang="es-ES" sz="2040" dirty="0">
                <a:solidFill>
                  <a:srgbClr val="505050"/>
                </a:solidFill>
                <a:cs typeface="Segoe UI Light" panose="020B0502040204020203" pitchFamily="34" charset="0"/>
              </a:rPr>
              <a:t>¡Por ahora solo soporta AD DS!</a:t>
            </a:r>
          </a:p>
        </p:txBody>
      </p:sp>
      <p:grpSp>
        <p:nvGrpSpPr>
          <p:cNvPr id="5" name="Group 4"/>
          <p:cNvGrpSpPr/>
          <p:nvPr/>
        </p:nvGrpSpPr>
        <p:grpSpPr>
          <a:xfrm>
            <a:off x="806591" y="1581051"/>
            <a:ext cx="5973497" cy="4454330"/>
            <a:chOff x="759900" y="1842795"/>
            <a:chExt cx="5974344" cy="4454962"/>
          </a:xfrm>
        </p:grpSpPr>
        <p:pic>
          <p:nvPicPr>
            <p:cNvPr id="6" name="Picture 5"/>
            <p:cNvPicPr>
              <a:picLocks noChangeAspect="1"/>
            </p:cNvPicPr>
            <p:nvPr/>
          </p:nvPicPr>
          <p:blipFill>
            <a:blip r:embed="rId3"/>
            <a:stretch>
              <a:fillRect/>
            </a:stretch>
          </p:blipFill>
          <p:spPr>
            <a:xfrm>
              <a:off x="759900" y="1842795"/>
              <a:ext cx="2925000" cy="4443750"/>
            </a:xfrm>
            <a:prstGeom prst="rect">
              <a:avLst/>
            </a:prstGeom>
          </p:spPr>
        </p:pic>
        <p:pic>
          <p:nvPicPr>
            <p:cNvPr id="7" name="Picture 6"/>
            <p:cNvPicPr>
              <a:picLocks noChangeAspect="1"/>
            </p:cNvPicPr>
            <p:nvPr/>
          </p:nvPicPr>
          <p:blipFill>
            <a:blip r:embed="rId3"/>
            <a:stretch>
              <a:fillRect/>
            </a:stretch>
          </p:blipFill>
          <p:spPr>
            <a:xfrm>
              <a:off x="3809244" y="1854007"/>
              <a:ext cx="2925000" cy="4443750"/>
            </a:xfrm>
            <a:prstGeom prst="rect">
              <a:avLst/>
            </a:prstGeom>
          </p:spPr>
        </p:pic>
        <p:pic>
          <p:nvPicPr>
            <p:cNvPr id="8" name="Picture 7"/>
            <p:cNvPicPr>
              <a:picLocks noChangeAspect="1"/>
            </p:cNvPicPr>
            <p:nvPr/>
          </p:nvPicPr>
          <p:blipFill>
            <a:blip r:embed="rId4"/>
            <a:stretch>
              <a:fillRect/>
            </a:stretch>
          </p:blipFill>
          <p:spPr>
            <a:xfrm>
              <a:off x="4248336" y="3165335"/>
              <a:ext cx="2179522" cy="2317500"/>
            </a:xfrm>
            <a:prstGeom prst="rect">
              <a:avLst/>
            </a:prstGeom>
          </p:spPr>
        </p:pic>
        <p:sp>
          <p:nvSpPr>
            <p:cNvPr id="9" name="Rounded Rectangle 8"/>
            <p:cNvSpPr/>
            <p:nvPr/>
          </p:nvSpPr>
          <p:spPr bwMode="auto">
            <a:xfrm>
              <a:off x="1193700" y="5230921"/>
              <a:ext cx="2057400" cy="7620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64568"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4141346" y="2744887"/>
              <a:ext cx="2266299" cy="549763"/>
            </a:xfrm>
            <a:prstGeom prst="rect">
              <a:avLst/>
            </a:prstGeom>
            <a:noFill/>
          </p:spPr>
          <p:txBody>
            <a:bodyPr wrap="none" lIns="182854" tIns="146283" rIns="182854" bIns="146283" rtlCol="0">
              <a:spAutoFit/>
            </a:bodyPr>
            <a:lstStyle/>
            <a:p>
              <a:pPr defTabSz="932563">
                <a:lnSpc>
                  <a:spcPct val="90000"/>
                </a:lnSpc>
                <a:spcAft>
                  <a:spcPts val="600"/>
                </a:spcAft>
              </a:pPr>
              <a:r>
                <a:rPr lang="en-US" dirty="0">
                  <a:gradFill>
                    <a:gsLst>
                      <a:gs pos="2917">
                        <a:srgbClr val="FFFFFF"/>
                      </a:gs>
                      <a:gs pos="30000">
                        <a:srgbClr val="FFFFFF"/>
                      </a:gs>
                    </a:gsLst>
                    <a:lin ang="5400000" scaled="0"/>
                  </a:gradFill>
                  <a:ea typeface="ＭＳ Ｐゴシック" charset="0"/>
                </a:rPr>
                <a:t>Azure AD Connect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337" y="2558369"/>
              <a:ext cx="5137064" cy="2590800"/>
            </a:xfrm>
            <a:prstGeom prst="rect">
              <a:avLst/>
            </a:prstGeom>
          </p:spPr>
        </p:pic>
        <p:sp>
          <p:nvSpPr>
            <p:cNvPr id="12" name="Rounded Rectangle 11"/>
            <p:cNvSpPr/>
            <p:nvPr/>
          </p:nvSpPr>
          <p:spPr bwMode="auto">
            <a:xfrm>
              <a:off x="4227150" y="4622088"/>
              <a:ext cx="2057400" cy="7620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64568"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1193700" y="2726016"/>
              <a:ext cx="2057400" cy="2201042"/>
              <a:chOff x="1154221" y="3281919"/>
              <a:chExt cx="2057400" cy="2201042"/>
            </a:xfrm>
          </p:grpSpPr>
          <p:grpSp>
            <p:nvGrpSpPr>
              <p:cNvPr id="17" name="Group 16"/>
              <p:cNvGrpSpPr/>
              <p:nvPr/>
            </p:nvGrpSpPr>
            <p:grpSpPr>
              <a:xfrm>
                <a:off x="1154221" y="3281919"/>
                <a:ext cx="2057400" cy="735476"/>
                <a:chOff x="1179147" y="2570921"/>
                <a:chExt cx="2057400" cy="735476"/>
              </a:xfrm>
            </p:grpSpPr>
            <p:pic>
              <p:nvPicPr>
                <p:cNvPr id="24" name="Picture 23"/>
                <p:cNvPicPr>
                  <a:picLocks noChangeAspect="1"/>
                </p:cNvPicPr>
                <p:nvPr/>
              </p:nvPicPr>
              <p:blipFill>
                <a:blip r:embed="rId6"/>
                <a:stretch>
                  <a:fillRect/>
                </a:stretch>
              </p:blipFill>
              <p:spPr>
                <a:xfrm>
                  <a:off x="1448689" y="2570921"/>
                  <a:ext cx="1563750" cy="697500"/>
                </a:xfrm>
                <a:prstGeom prst="rect">
                  <a:avLst/>
                </a:prstGeom>
              </p:spPr>
            </p:pic>
            <p:sp>
              <p:nvSpPr>
                <p:cNvPr id="25" name="Rounded Rectangle 24"/>
                <p:cNvSpPr/>
                <p:nvPr/>
              </p:nvSpPr>
              <p:spPr bwMode="auto">
                <a:xfrm>
                  <a:off x="1179147" y="2619010"/>
                  <a:ext cx="2057400" cy="687387"/>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err="1">
                      <a:solidFill>
                        <a:srgbClr val="0072C6">
                          <a:lumMod val="50000"/>
                        </a:srgbClr>
                      </a:solidFill>
                      <a:ea typeface="Segoe UI" pitchFamily="34" charset="0"/>
                      <a:cs typeface="Segoe UI" pitchFamily="34" charset="0"/>
                    </a:rPr>
                    <a:t>DirSync</a:t>
                  </a:r>
                  <a:endParaRPr lang="en-US" sz="1599" dirty="0">
                    <a:solidFill>
                      <a:srgbClr val="0072C6">
                        <a:lumMod val="50000"/>
                      </a:srgbClr>
                    </a:solidFill>
                    <a:ea typeface="Segoe UI" pitchFamily="34" charset="0"/>
                    <a:cs typeface="Segoe UI" pitchFamily="34" charset="0"/>
                  </a:endParaRPr>
                </a:p>
              </p:txBody>
            </p:sp>
          </p:grpSp>
          <p:grpSp>
            <p:nvGrpSpPr>
              <p:cNvPr id="18" name="Group 17"/>
              <p:cNvGrpSpPr/>
              <p:nvPr/>
            </p:nvGrpSpPr>
            <p:grpSpPr>
              <a:xfrm>
                <a:off x="1154221" y="4039872"/>
                <a:ext cx="2057400" cy="697500"/>
                <a:chOff x="1404075" y="3538432"/>
                <a:chExt cx="2057400" cy="697500"/>
              </a:xfrm>
            </p:grpSpPr>
            <p:pic>
              <p:nvPicPr>
                <p:cNvPr id="22" name="Picture 21"/>
                <p:cNvPicPr>
                  <a:picLocks noChangeAspect="1"/>
                </p:cNvPicPr>
                <p:nvPr/>
              </p:nvPicPr>
              <p:blipFill>
                <a:blip r:embed="rId6"/>
                <a:stretch>
                  <a:fillRect/>
                </a:stretch>
              </p:blipFill>
              <p:spPr>
                <a:xfrm>
                  <a:off x="1650900" y="3538432"/>
                  <a:ext cx="1563750" cy="697500"/>
                </a:xfrm>
                <a:prstGeom prst="rect">
                  <a:avLst/>
                </a:prstGeom>
              </p:spPr>
            </p:pic>
            <p:sp>
              <p:nvSpPr>
                <p:cNvPr id="23" name="Rounded Rectangle 22"/>
                <p:cNvSpPr/>
                <p:nvPr/>
              </p:nvSpPr>
              <p:spPr bwMode="auto">
                <a:xfrm>
                  <a:off x="1404075" y="3544282"/>
                  <a:ext cx="2057400" cy="6858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solidFill>
                        <a:srgbClr val="0072C6">
                          <a:lumMod val="50000"/>
                        </a:srgbClr>
                      </a:solidFill>
                      <a:ea typeface="Segoe UI" pitchFamily="34" charset="0"/>
                      <a:cs typeface="Segoe UI" pitchFamily="34" charset="0"/>
                    </a:rPr>
                    <a:t>Azure AD Sync</a:t>
                  </a:r>
                </a:p>
              </p:txBody>
            </p:sp>
          </p:grpSp>
          <p:grpSp>
            <p:nvGrpSpPr>
              <p:cNvPr id="19" name="Group 18"/>
              <p:cNvGrpSpPr/>
              <p:nvPr/>
            </p:nvGrpSpPr>
            <p:grpSpPr>
              <a:xfrm>
                <a:off x="1283857" y="4785461"/>
                <a:ext cx="1798128" cy="697500"/>
                <a:chOff x="1440525" y="4424789"/>
                <a:chExt cx="1798128" cy="697500"/>
              </a:xfrm>
            </p:grpSpPr>
            <p:pic>
              <p:nvPicPr>
                <p:cNvPr id="20" name="Picture 19"/>
                <p:cNvPicPr>
                  <a:picLocks noChangeAspect="1"/>
                </p:cNvPicPr>
                <p:nvPr/>
              </p:nvPicPr>
              <p:blipFill>
                <a:blip r:embed="rId6"/>
                <a:stretch>
                  <a:fillRect/>
                </a:stretch>
              </p:blipFill>
              <p:spPr>
                <a:xfrm>
                  <a:off x="1557714" y="4424789"/>
                  <a:ext cx="1563750" cy="697500"/>
                </a:xfrm>
                <a:prstGeom prst="rect">
                  <a:avLst/>
                </a:prstGeom>
              </p:spPr>
            </p:pic>
            <p:sp>
              <p:nvSpPr>
                <p:cNvPr id="21" name="Rounded Rectangle 20"/>
                <p:cNvSpPr/>
                <p:nvPr/>
              </p:nvSpPr>
              <p:spPr bwMode="auto">
                <a:xfrm>
                  <a:off x="1440525" y="4430639"/>
                  <a:ext cx="1798128" cy="6858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err="1">
                      <a:solidFill>
                        <a:srgbClr val="0072C6">
                          <a:lumMod val="50000"/>
                        </a:srgbClr>
                      </a:solidFill>
                      <a:ea typeface="Segoe UI" pitchFamily="34" charset="0"/>
                      <a:cs typeface="Segoe UI" pitchFamily="34" charset="0"/>
                    </a:rPr>
                    <a:t>FIM+Azure</a:t>
                  </a:r>
                  <a:r>
                    <a:rPr lang="en-US" sz="1599" dirty="0">
                      <a:solidFill>
                        <a:srgbClr val="0072C6">
                          <a:lumMod val="50000"/>
                        </a:srgbClr>
                      </a:solidFill>
                      <a:ea typeface="Segoe UI" pitchFamily="34" charset="0"/>
                      <a:cs typeface="Segoe UI" pitchFamily="34" charset="0"/>
                    </a:rPr>
                    <a:t> AD Connector</a:t>
                  </a:r>
                </a:p>
              </p:txBody>
            </p:sp>
          </p:grpSp>
        </p:grpSp>
        <p:grpSp>
          <p:nvGrpSpPr>
            <p:cNvPr id="14" name="Group 13"/>
            <p:cNvGrpSpPr/>
            <p:nvPr/>
          </p:nvGrpSpPr>
          <p:grpSpPr>
            <a:xfrm>
              <a:off x="4227150" y="3452985"/>
              <a:ext cx="2089188" cy="762000"/>
              <a:chOff x="4774606" y="3090190"/>
              <a:chExt cx="2089188" cy="762000"/>
            </a:xfrm>
          </p:grpSpPr>
          <p:pic>
            <p:nvPicPr>
              <p:cNvPr id="15" name="Picture 14"/>
              <p:cNvPicPr>
                <a:picLocks noChangeAspect="1"/>
              </p:cNvPicPr>
              <p:nvPr/>
            </p:nvPicPr>
            <p:blipFill>
              <a:blip r:embed="rId6"/>
              <a:stretch>
                <a:fillRect/>
              </a:stretch>
            </p:blipFill>
            <p:spPr>
              <a:xfrm>
                <a:off x="4891122" y="3122440"/>
                <a:ext cx="1940884" cy="697500"/>
              </a:xfrm>
              <a:prstGeom prst="rect">
                <a:avLst/>
              </a:prstGeom>
            </p:spPr>
          </p:pic>
          <p:sp>
            <p:nvSpPr>
              <p:cNvPr id="16" name="Rounded Rectangle 15"/>
              <p:cNvSpPr/>
              <p:nvPr/>
            </p:nvSpPr>
            <p:spPr bwMode="auto">
              <a:xfrm>
                <a:off x="4774606" y="3090190"/>
                <a:ext cx="2089188" cy="7620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228567"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solidFill>
                      <a:srgbClr val="0072C6">
                        <a:lumMod val="50000"/>
                      </a:srgbClr>
                    </a:solidFill>
                    <a:ea typeface="Segoe UI" pitchFamily="34" charset="0"/>
                    <a:cs typeface="Segoe UI" pitchFamily="34" charset="0"/>
                  </a:rPr>
                  <a:t>Sync Engine</a:t>
                </a:r>
              </a:p>
            </p:txBody>
          </p:sp>
        </p:grpSp>
      </p:grpSp>
      <p:sp>
        <p:nvSpPr>
          <p:cNvPr id="26" name="Rounded Rectangle 25"/>
          <p:cNvSpPr/>
          <p:nvPr/>
        </p:nvSpPr>
        <p:spPr bwMode="auto">
          <a:xfrm>
            <a:off x="1509832" y="4957881"/>
            <a:ext cx="1540816" cy="525389"/>
          </a:xfrm>
          <a:prstGeom prst="roundRect">
            <a:avLst/>
          </a:prstGeom>
          <a:solidFill>
            <a:srgbClr val="F2F2F2"/>
          </a:solidFill>
          <a:ln w="571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solidFill>
                  <a:srgbClr val="0072C6">
                    <a:lumMod val="50000"/>
                  </a:srgbClr>
                </a:solidFill>
                <a:ea typeface="Segoe UI" pitchFamily="34" charset="0"/>
                <a:cs typeface="Segoe UI" pitchFamily="34" charset="0"/>
              </a:rPr>
              <a:t>ADFS</a:t>
            </a:r>
          </a:p>
        </p:txBody>
      </p:sp>
      <p:sp>
        <p:nvSpPr>
          <p:cNvPr id="27" name="Rounded Rectangle 26"/>
          <p:cNvSpPr/>
          <p:nvPr/>
        </p:nvSpPr>
        <p:spPr bwMode="auto">
          <a:xfrm>
            <a:off x="4501254" y="4302395"/>
            <a:ext cx="1722118" cy="525389"/>
          </a:xfrm>
          <a:prstGeom prst="roundRect">
            <a:avLst/>
          </a:prstGeom>
          <a:solidFill>
            <a:srgbClr val="F2F2F2"/>
          </a:solidFill>
          <a:ln w="571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solidFill>
                  <a:srgbClr val="0072C6">
                    <a:lumMod val="50000"/>
                  </a:srgbClr>
                </a:solidFill>
                <a:ea typeface="Segoe UI" pitchFamily="34" charset="0"/>
                <a:cs typeface="Segoe UI" pitchFamily="34" charset="0"/>
              </a:rPr>
              <a:t>ADFS</a:t>
            </a:r>
          </a:p>
        </p:txBody>
      </p:sp>
      <p:sp>
        <p:nvSpPr>
          <p:cNvPr id="28" name="TextBox 27"/>
          <p:cNvSpPr txBox="1"/>
          <p:nvPr/>
        </p:nvSpPr>
        <p:spPr>
          <a:xfrm>
            <a:off x="7285038" y="4990711"/>
            <a:ext cx="4458778" cy="1348061"/>
          </a:xfrm>
          <a:prstGeom prst="rect">
            <a:avLst/>
          </a:prstGeom>
          <a:noFill/>
        </p:spPr>
        <p:txBody>
          <a:bodyPr wrap="square" rtlCol="0">
            <a:spAutoFit/>
          </a:bodyPr>
          <a:lstStyle/>
          <a:p>
            <a:pPr defTabSz="932597"/>
            <a:r>
              <a:rPr lang="es-ES" sz="1632" dirty="0">
                <a:solidFill>
                  <a:srgbClr val="0072C6"/>
                </a:solidFill>
                <a:cs typeface="Segoe UI Light" panose="020B0502040204020203" pitchFamily="34" charset="0"/>
              </a:rPr>
              <a:t>ADFS es opcional, pero de eso va la charla ¿no? ADFS nos permite además:</a:t>
            </a:r>
          </a:p>
          <a:p>
            <a:pPr defTabSz="932597"/>
            <a:r>
              <a:rPr lang="en-US" sz="1428" dirty="0">
                <a:solidFill>
                  <a:srgbClr val="505050"/>
                </a:solidFill>
                <a:cs typeface="Segoe UI Light" panose="020B0502040204020203" pitchFamily="34" charset="0"/>
              </a:rPr>
              <a:t>Domain Join SSO, Enforcement of AD login policy, Smart Card y Azure o 3</a:t>
            </a:r>
            <a:r>
              <a:rPr lang="en-US" sz="1428" baseline="30000" dirty="0">
                <a:solidFill>
                  <a:srgbClr val="505050"/>
                </a:solidFill>
                <a:cs typeface="Segoe UI Light" panose="020B0502040204020203" pitchFamily="34" charset="0"/>
              </a:rPr>
              <a:t>rd</a:t>
            </a:r>
            <a:r>
              <a:rPr lang="en-US" sz="1428" dirty="0">
                <a:solidFill>
                  <a:srgbClr val="505050"/>
                </a:solidFill>
                <a:cs typeface="Segoe UI Light" panose="020B0502040204020203" pitchFamily="34" charset="0"/>
              </a:rPr>
              <a:t> party MFA</a:t>
            </a:r>
          </a:p>
          <a:p>
            <a:pPr defTabSz="932597"/>
            <a:endParaRPr lang="en-US" sz="1836" dirty="0">
              <a:solidFill>
                <a:srgbClr val="505050"/>
              </a:solidFill>
            </a:endParaRPr>
          </a:p>
        </p:txBody>
      </p:sp>
    </p:spTree>
    <p:extLst>
      <p:ext uri="{BB962C8B-B14F-4D97-AF65-F5344CB8AC3E}">
        <p14:creationId xmlns:p14="http://schemas.microsoft.com/office/powerpoint/2010/main" val="2723555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25663"/>
            <a:ext cx="11887200" cy="3176587"/>
          </a:xfrm>
        </p:spPr>
        <p:txBody>
          <a:bodyPr/>
          <a:lstStyle/>
          <a:p>
            <a:r>
              <a:rPr lang="es-ES" b="1" dirty="0"/>
              <a:t>Demo</a:t>
            </a:r>
            <a:br>
              <a:rPr lang="es-ES" dirty="0"/>
            </a:br>
            <a:r>
              <a:rPr lang="es-ES" dirty="0"/>
              <a:t>Autenticación basada en </a:t>
            </a:r>
            <a:r>
              <a:rPr lang="es-ES" dirty="0" err="1"/>
              <a:t>claims</a:t>
            </a:r>
            <a:endParaRPr lang="es-ES" dirty="0"/>
          </a:p>
        </p:txBody>
      </p:sp>
    </p:spTree>
    <p:extLst>
      <p:ext uri="{BB962C8B-B14F-4D97-AF65-F5344CB8AC3E}">
        <p14:creationId xmlns:p14="http://schemas.microsoft.com/office/powerpoint/2010/main" val="32608699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70569"/>
            <a:ext cx="12436475" cy="1181100"/>
          </a:xfrm>
        </p:spPr>
        <p:txBody>
          <a:bodyPr/>
          <a:lstStyle/>
          <a:p>
            <a:pPr algn="ctr"/>
            <a:r>
              <a:rPr lang="es-ES" sz="6600" b="1" dirty="0"/>
              <a:t>Novedades de ADFS en </a:t>
            </a:r>
            <a:br>
              <a:rPr lang="es-ES" sz="6600" b="1" dirty="0"/>
            </a:br>
            <a:r>
              <a:rPr lang="es-ES" sz="6600" b="1" dirty="0"/>
              <a:t>Windows Server 2016</a:t>
            </a:r>
          </a:p>
        </p:txBody>
      </p:sp>
      <p:sp>
        <p:nvSpPr>
          <p:cNvPr id="4" name="TextBox 3"/>
          <p:cNvSpPr txBox="1"/>
          <p:nvPr/>
        </p:nvSpPr>
        <p:spPr>
          <a:xfrm>
            <a:off x="10485437" y="6366661"/>
            <a:ext cx="19050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TechSum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131146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a:t>Novedades de ADFS en Windows Server 2016</a:t>
            </a:r>
            <a:endParaRPr lang="es-ES" dirty="0"/>
          </a:p>
        </p:txBody>
      </p:sp>
      <p:grpSp>
        <p:nvGrpSpPr>
          <p:cNvPr id="4" name="Group 3"/>
          <p:cNvGrpSpPr/>
          <p:nvPr/>
        </p:nvGrpSpPr>
        <p:grpSpPr>
          <a:xfrm>
            <a:off x="755575" y="1852103"/>
            <a:ext cx="1848287" cy="1579074"/>
            <a:chOff x="755575" y="1852103"/>
            <a:chExt cx="1848287" cy="1579074"/>
          </a:xfrm>
        </p:grpSpPr>
        <p:sp>
          <p:nvSpPr>
            <p:cNvPr id="5" name="Rectangle 4"/>
            <p:cNvSpPr/>
            <p:nvPr/>
          </p:nvSpPr>
          <p:spPr>
            <a:xfrm>
              <a:off x="755575" y="1852103"/>
              <a:ext cx="1848287" cy="157907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a:latin typeface="Segoe UI Light" panose="020B0502040204020203" pitchFamily="34" charset="0"/>
                  <a:cs typeface="Segoe UI Light" panose="020B0502040204020203" pitchFamily="34" charset="0"/>
                </a:rPr>
                <a:t>Autenticación desde directorios LDAPv3</a:t>
              </a:r>
            </a:p>
          </p:txBody>
        </p:sp>
        <p:pic>
          <p:nvPicPr>
            <p:cNvPr id="6" name="Picture 5"/>
            <p:cNvPicPr>
              <a:picLocks noChangeAspect="1"/>
            </p:cNvPicPr>
            <p:nvPr/>
          </p:nvPicPr>
          <p:blipFill>
            <a:blip r:embed="rId3"/>
            <a:stretch>
              <a:fillRect/>
            </a:stretch>
          </p:blipFill>
          <p:spPr>
            <a:xfrm>
              <a:off x="1009291" y="1852103"/>
              <a:ext cx="1219370" cy="1219370"/>
            </a:xfrm>
            <a:prstGeom prst="rect">
              <a:avLst/>
            </a:prstGeom>
          </p:spPr>
        </p:pic>
      </p:grpSp>
      <p:grpSp>
        <p:nvGrpSpPr>
          <p:cNvPr id="7" name="Group 6"/>
          <p:cNvGrpSpPr/>
          <p:nvPr/>
        </p:nvGrpSpPr>
        <p:grpSpPr>
          <a:xfrm>
            <a:off x="7346358" y="1852103"/>
            <a:ext cx="1848287" cy="1579074"/>
            <a:chOff x="7346358" y="1852103"/>
            <a:chExt cx="1848287" cy="1579074"/>
          </a:xfrm>
        </p:grpSpPr>
        <p:sp>
          <p:nvSpPr>
            <p:cNvPr id="8" name="Rectangle 7"/>
            <p:cNvSpPr/>
            <p:nvPr/>
          </p:nvSpPr>
          <p:spPr>
            <a:xfrm>
              <a:off x="7346358" y="1852103"/>
              <a:ext cx="1848287" cy="15790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a:latin typeface="Segoe UI Light" panose="020B0502040204020203" pitchFamily="34" charset="0"/>
                  <a:cs typeface="Segoe UI Light" panose="020B0502040204020203" pitchFamily="34" charset="0"/>
                </a:rPr>
                <a:t>Soporte para </a:t>
              </a:r>
              <a:r>
                <a:rPr lang="es-ES" sz="1400" b="1" dirty="0" err="1">
                  <a:latin typeface="Segoe UI Light" panose="020B0502040204020203" pitchFamily="34" charset="0"/>
                  <a:cs typeface="Segoe UI Light" panose="020B0502040204020203" pitchFamily="34" charset="0"/>
                </a:rPr>
                <a:t>OpenID</a:t>
              </a:r>
              <a:r>
                <a:rPr lang="es-ES" sz="1400" b="1" dirty="0">
                  <a:latin typeface="Segoe UI Light" panose="020B0502040204020203" pitchFamily="34" charset="0"/>
                  <a:cs typeface="Segoe UI Light" panose="020B0502040204020203" pitchFamily="34" charset="0"/>
                </a:rPr>
                <a:t> </a:t>
              </a:r>
              <a:r>
                <a:rPr lang="es-ES" sz="1400" b="1" dirty="0" err="1">
                  <a:latin typeface="Segoe UI Light" panose="020B0502040204020203" pitchFamily="34" charset="0"/>
                  <a:cs typeface="Segoe UI Light" panose="020B0502040204020203" pitchFamily="34" charset="0"/>
                </a:rPr>
                <a:t>Connect</a:t>
              </a:r>
              <a:endParaRPr lang="es-ES" sz="1400" b="1" dirty="0">
                <a:latin typeface="Segoe UI Light" panose="020B0502040204020203" pitchFamily="34" charset="0"/>
                <a:cs typeface="Segoe UI Light" panose="020B0502040204020203" pitchFamily="34" charset="0"/>
              </a:endParaRPr>
            </a:p>
          </p:txBody>
        </p:sp>
        <p:pic>
          <p:nvPicPr>
            <p:cNvPr id="9" name="Picture 4" descr="http://openid.net/logo-graphics/openid-icon-500x5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048" y="2053335"/>
              <a:ext cx="816905" cy="8169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2932255" y="1821241"/>
            <a:ext cx="1848287" cy="1609936"/>
            <a:chOff x="2932255" y="1821241"/>
            <a:chExt cx="1848287" cy="1609936"/>
          </a:xfrm>
        </p:grpSpPr>
        <p:sp>
          <p:nvSpPr>
            <p:cNvPr id="11" name="Rectangle 10"/>
            <p:cNvSpPr/>
            <p:nvPr/>
          </p:nvSpPr>
          <p:spPr>
            <a:xfrm>
              <a:off x="2932255" y="1852103"/>
              <a:ext cx="1848287" cy="15790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a:latin typeface="Segoe UI Light" panose="020B0502040204020203" pitchFamily="34" charset="0"/>
                  <a:cs typeface="Segoe UI Light" panose="020B0502040204020203" pitchFamily="34" charset="0"/>
                </a:rPr>
                <a:t>Actualización fácil de 2012 R2 a 2016</a:t>
              </a:r>
            </a:p>
          </p:txBody>
        </p:sp>
        <p:pic>
          <p:nvPicPr>
            <p:cNvPr id="12" name="Picture 6" descr="http://cdn.wccftech.com/wp-content/uploads/2015/04/window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9552" y="1821241"/>
              <a:ext cx="1427968" cy="1250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5108935" y="1852103"/>
            <a:ext cx="1848287" cy="1579074"/>
            <a:chOff x="5108935" y="1852103"/>
            <a:chExt cx="1848287" cy="1579074"/>
          </a:xfrm>
        </p:grpSpPr>
        <p:sp>
          <p:nvSpPr>
            <p:cNvPr id="14" name="Rectangle 13"/>
            <p:cNvSpPr/>
            <p:nvPr/>
          </p:nvSpPr>
          <p:spPr>
            <a:xfrm>
              <a:off x="5108935" y="1852103"/>
              <a:ext cx="1848287" cy="15790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a:latin typeface="Segoe UI Light" panose="020B0502040204020203" pitchFamily="34" charset="0"/>
                  <a:cs typeface="Segoe UI Light" panose="020B0502040204020203" pitchFamily="34" charset="0"/>
                </a:rPr>
                <a:t>Mejor soporte de </a:t>
              </a:r>
              <a:r>
                <a:rPr lang="es-ES" sz="1400" b="1" dirty="0" err="1">
                  <a:latin typeface="Segoe UI Light" panose="020B0502040204020203" pitchFamily="34" charset="0"/>
                  <a:cs typeface="Segoe UI Light" panose="020B0502040204020203" pitchFamily="34" charset="0"/>
                </a:rPr>
                <a:t>OAuth</a:t>
              </a:r>
              <a:endParaRPr lang="es-ES" sz="1400" b="1" dirty="0">
                <a:latin typeface="Segoe UI Light" panose="020B0502040204020203" pitchFamily="34" charset="0"/>
                <a:cs typeface="Segoe UI Light" panose="020B0502040204020203" pitchFamily="34" charset="0"/>
              </a:endParaRPr>
            </a:p>
          </p:txBody>
        </p:sp>
        <p:pic>
          <p:nvPicPr>
            <p:cNvPr id="15" name="Picture 8" descr="http://manifesto.co.uk/wp-content/uploads/2014/03/oauth-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862" y="2092062"/>
              <a:ext cx="775584" cy="7781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9583781" y="1855046"/>
            <a:ext cx="1848287" cy="1579074"/>
            <a:chOff x="9583781" y="1855046"/>
            <a:chExt cx="1848287" cy="1579074"/>
          </a:xfrm>
        </p:grpSpPr>
        <p:sp>
          <p:nvSpPr>
            <p:cNvPr id="17" name="Rectangle 16"/>
            <p:cNvSpPr/>
            <p:nvPr/>
          </p:nvSpPr>
          <p:spPr>
            <a:xfrm>
              <a:off x="9583781" y="1855046"/>
              <a:ext cx="1848287" cy="1579074"/>
            </a:xfrm>
            <a:prstGeom prst="rect">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err="1">
                  <a:latin typeface="Segoe UI Light" panose="020B0502040204020203" pitchFamily="34" charset="0"/>
                  <a:cs typeface="Segoe UI Light" panose="020B0502040204020203" pitchFamily="34" charset="0"/>
                </a:rPr>
                <a:t>Branding</a:t>
              </a:r>
              <a:r>
                <a:rPr lang="es-ES" sz="1400" b="1" dirty="0">
                  <a:latin typeface="Segoe UI Light" panose="020B0502040204020203" pitchFamily="34" charset="0"/>
                  <a:cs typeface="Segoe UI Light" panose="020B0502040204020203" pitchFamily="34" charset="0"/>
                </a:rPr>
                <a:t> por RP</a:t>
              </a:r>
            </a:p>
          </p:txBody>
        </p:sp>
        <p:pic>
          <p:nvPicPr>
            <p:cNvPr id="18" name="Picture 17"/>
            <p:cNvPicPr>
              <a:picLocks noChangeAspect="1"/>
            </p:cNvPicPr>
            <p:nvPr/>
          </p:nvPicPr>
          <p:blipFill>
            <a:blip r:embed="rId7"/>
            <a:stretch>
              <a:fillRect/>
            </a:stretch>
          </p:blipFill>
          <p:spPr>
            <a:xfrm>
              <a:off x="9867232" y="2262918"/>
              <a:ext cx="1281382" cy="607322"/>
            </a:xfrm>
            <a:prstGeom prst="rect">
              <a:avLst/>
            </a:prstGeom>
          </p:spPr>
        </p:pic>
      </p:grpSp>
      <p:grpSp>
        <p:nvGrpSpPr>
          <p:cNvPr id="19" name="Group 18"/>
          <p:cNvGrpSpPr/>
          <p:nvPr/>
        </p:nvGrpSpPr>
        <p:grpSpPr>
          <a:xfrm>
            <a:off x="755574" y="3788349"/>
            <a:ext cx="1848287" cy="1579074"/>
            <a:chOff x="755574" y="3788349"/>
            <a:chExt cx="1848287" cy="1579074"/>
          </a:xfrm>
        </p:grpSpPr>
        <p:sp>
          <p:nvSpPr>
            <p:cNvPr id="20" name="Rectangle 19"/>
            <p:cNvSpPr/>
            <p:nvPr/>
          </p:nvSpPr>
          <p:spPr>
            <a:xfrm>
              <a:off x="755574" y="3788349"/>
              <a:ext cx="1848287" cy="15790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err="1">
                  <a:latin typeface="Segoe UI Light" panose="020B0502040204020203" pitchFamily="34" charset="0"/>
                  <a:cs typeface="Segoe UI Light" panose="020B0502040204020203" pitchFamily="34" charset="0"/>
                </a:rPr>
                <a:t>Conditional</a:t>
              </a:r>
              <a:r>
                <a:rPr lang="es-ES" sz="1400" b="1" dirty="0">
                  <a:latin typeface="Segoe UI Light" panose="020B0502040204020203" pitchFamily="34" charset="0"/>
                  <a:cs typeface="Segoe UI Light" panose="020B0502040204020203" pitchFamily="34" charset="0"/>
                </a:rPr>
                <a:t> Access Control mejorado</a:t>
              </a:r>
            </a:p>
          </p:txBody>
        </p:sp>
        <p:pic>
          <p:nvPicPr>
            <p:cNvPr id="21" name="Picture 20"/>
            <p:cNvPicPr>
              <a:picLocks noChangeAspect="1"/>
            </p:cNvPicPr>
            <p:nvPr/>
          </p:nvPicPr>
          <p:blipFill>
            <a:blip r:embed="rId8"/>
            <a:stretch>
              <a:fillRect/>
            </a:stretch>
          </p:blipFill>
          <p:spPr>
            <a:xfrm>
              <a:off x="1070032" y="3788349"/>
              <a:ext cx="1219370" cy="1219370"/>
            </a:xfrm>
            <a:prstGeom prst="rect">
              <a:avLst/>
            </a:prstGeom>
          </p:spPr>
        </p:pic>
      </p:grpSp>
      <p:grpSp>
        <p:nvGrpSpPr>
          <p:cNvPr id="25" name="Group 24"/>
          <p:cNvGrpSpPr/>
          <p:nvPr/>
        </p:nvGrpSpPr>
        <p:grpSpPr>
          <a:xfrm>
            <a:off x="5113533" y="3788349"/>
            <a:ext cx="1848287" cy="1579074"/>
            <a:chOff x="5113533" y="3788349"/>
            <a:chExt cx="1848287" cy="1579074"/>
          </a:xfrm>
        </p:grpSpPr>
        <p:sp>
          <p:nvSpPr>
            <p:cNvPr id="26" name="Rectangle 25"/>
            <p:cNvSpPr/>
            <p:nvPr/>
          </p:nvSpPr>
          <p:spPr>
            <a:xfrm>
              <a:off x="5113533" y="3788349"/>
              <a:ext cx="1848287" cy="15790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a:latin typeface="Segoe UI Light" panose="020B0502040204020203" pitchFamily="34" charset="0"/>
                  <a:cs typeface="Segoe UI Light" panose="020B0502040204020203" pitchFamily="34" charset="0"/>
                </a:rPr>
                <a:t>Administración delegada</a:t>
              </a:r>
            </a:p>
          </p:txBody>
        </p:sp>
        <p:pic>
          <p:nvPicPr>
            <p:cNvPr id="27" name="Picture 26"/>
            <p:cNvPicPr>
              <a:picLocks noChangeAspect="1"/>
            </p:cNvPicPr>
            <p:nvPr/>
          </p:nvPicPr>
          <p:blipFill>
            <a:blip r:embed="rId9"/>
            <a:stretch>
              <a:fillRect/>
            </a:stretch>
          </p:blipFill>
          <p:spPr>
            <a:xfrm>
              <a:off x="5423393" y="3797057"/>
              <a:ext cx="1219370" cy="1219370"/>
            </a:xfrm>
            <a:prstGeom prst="rect">
              <a:avLst/>
            </a:prstGeom>
          </p:spPr>
        </p:pic>
      </p:grpSp>
      <p:grpSp>
        <p:nvGrpSpPr>
          <p:cNvPr id="28" name="Group 27"/>
          <p:cNvGrpSpPr/>
          <p:nvPr/>
        </p:nvGrpSpPr>
        <p:grpSpPr>
          <a:xfrm>
            <a:off x="7352097" y="3788349"/>
            <a:ext cx="1848287" cy="1579074"/>
            <a:chOff x="7352097" y="3788349"/>
            <a:chExt cx="1848287" cy="1579074"/>
          </a:xfrm>
        </p:grpSpPr>
        <p:sp>
          <p:nvSpPr>
            <p:cNvPr id="29" name="Rectangle 28"/>
            <p:cNvSpPr/>
            <p:nvPr/>
          </p:nvSpPr>
          <p:spPr>
            <a:xfrm>
              <a:off x="7352097" y="3788349"/>
              <a:ext cx="1848287" cy="1579074"/>
            </a:xfrm>
            <a:prstGeom prst="rect">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a:latin typeface="Segoe UI Light" panose="020B0502040204020203" pitchFamily="34" charset="0"/>
                  <a:cs typeface="Segoe UI Light" panose="020B0502040204020203" pitchFamily="34" charset="0"/>
                </a:rPr>
                <a:t>Autenticación  Microsoft Passport para Windows 10</a:t>
              </a:r>
            </a:p>
          </p:txBody>
        </p:sp>
        <p:pic>
          <p:nvPicPr>
            <p:cNvPr id="30" name="Picture 29"/>
            <p:cNvPicPr>
              <a:picLocks noChangeAspect="1"/>
            </p:cNvPicPr>
            <p:nvPr/>
          </p:nvPicPr>
          <p:blipFill>
            <a:blip r:embed="rId10"/>
            <a:stretch>
              <a:fillRect/>
            </a:stretch>
          </p:blipFill>
          <p:spPr>
            <a:xfrm>
              <a:off x="7965700" y="3939711"/>
              <a:ext cx="609600" cy="638175"/>
            </a:xfrm>
            <a:prstGeom prst="rect">
              <a:avLst/>
            </a:prstGeom>
          </p:spPr>
        </p:pic>
      </p:grpSp>
      <p:grpSp>
        <p:nvGrpSpPr>
          <p:cNvPr id="31" name="Group 30"/>
          <p:cNvGrpSpPr/>
          <p:nvPr/>
        </p:nvGrpSpPr>
        <p:grpSpPr>
          <a:xfrm>
            <a:off x="9583780" y="3788349"/>
            <a:ext cx="1848287" cy="1579074"/>
            <a:chOff x="9583780" y="3788349"/>
            <a:chExt cx="1848287" cy="1579074"/>
          </a:xfrm>
        </p:grpSpPr>
        <p:sp>
          <p:nvSpPr>
            <p:cNvPr id="32" name="Rectangle 31"/>
            <p:cNvSpPr/>
            <p:nvPr/>
          </p:nvSpPr>
          <p:spPr>
            <a:xfrm>
              <a:off x="9583780" y="3788349"/>
              <a:ext cx="1848287" cy="1579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a:latin typeface="Segoe UI Light" panose="020B0502040204020203" pitchFamily="34" charset="0"/>
                  <a:cs typeface="Segoe UI Light" panose="020B0502040204020203" pitchFamily="34" charset="0"/>
                </a:rPr>
                <a:t>Mejoras en la auditoría</a:t>
              </a:r>
            </a:p>
          </p:txBody>
        </p:sp>
        <p:pic>
          <p:nvPicPr>
            <p:cNvPr id="33" name="Picture 32"/>
            <p:cNvPicPr>
              <a:picLocks noChangeAspect="1"/>
            </p:cNvPicPr>
            <p:nvPr/>
          </p:nvPicPr>
          <p:blipFill>
            <a:blip r:embed="rId11"/>
            <a:stretch>
              <a:fillRect/>
            </a:stretch>
          </p:blipFill>
          <p:spPr>
            <a:xfrm>
              <a:off x="9867232" y="3797057"/>
              <a:ext cx="1219370" cy="1219370"/>
            </a:xfrm>
            <a:prstGeom prst="rect">
              <a:avLst/>
            </a:prstGeom>
          </p:spPr>
        </p:pic>
      </p:grpSp>
      <p:grpSp>
        <p:nvGrpSpPr>
          <p:cNvPr id="3" name="Group 2"/>
          <p:cNvGrpSpPr/>
          <p:nvPr/>
        </p:nvGrpSpPr>
        <p:grpSpPr>
          <a:xfrm>
            <a:off x="2913721" y="3788349"/>
            <a:ext cx="1880755" cy="1579074"/>
            <a:chOff x="2913721" y="3788349"/>
            <a:chExt cx="1880755" cy="1579074"/>
          </a:xfrm>
        </p:grpSpPr>
        <p:sp>
          <p:nvSpPr>
            <p:cNvPr id="23" name="Rectangle 22"/>
            <p:cNvSpPr/>
            <p:nvPr/>
          </p:nvSpPr>
          <p:spPr>
            <a:xfrm>
              <a:off x="2932254" y="3788349"/>
              <a:ext cx="1848287" cy="1579074"/>
            </a:xfrm>
            <a:prstGeom prst="rect">
              <a:avLst/>
            </a:prstGeom>
            <a:solidFill>
              <a:srgbClr val="6DC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ES" sz="1400" b="1" dirty="0">
                  <a:latin typeface="Segoe UI Light" panose="020B0502040204020203" pitchFamily="34" charset="0"/>
                  <a:cs typeface="Segoe UI Light" panose="020B0502040204020203" pitchFamily="34" charset="0"/>
                </a:rPr>
                <a:t>Azure </a:t>
              </a:r>
              <a:r>
                <a:rPr lang="es-ES" sz="1400" b="1" dirty="0" err="1">
                  <a:latin typeface="Segoe UI Light" panose="020B0502040204020203" pitchFamily="34" charset="0"/>
                  <a:cs typeface="Segoe UI Light" panose="020B0502040204020203" pitchFamily="34" charset="0"/>
                </a:rPr>
                <a:t>Multi</a:t>
              </a:r>
              <a:r>
                <a:rPr lang="es-ES" sz="1400" b="1" dirty="0">
                  <a:latin typeface="Segoe UI Light" panose="020B0502040204020203" pitchFamily="34" charset="0"/>
                  <a:cs typeface="Segoe UI Light" panose="020B0502040204020203" pitchFamily="34" charset="0"/>
                </a:rPr>
                <a:t>-Factor </a:t>
              </a:r>
              <a:r>
                <a:rPr lang="es-ES" sz="1400" b="1" dirty="0" err="1">
                  <a:latin typeface="Segoe UI Light" panose="020B0502040204020203" pitchFamily="34" charset="0"/>
                  <a:cs typeface="Segoe UI Light" panose="020B0502040204020203" pitchFamily="34" charset="0"/>
                </a:rPr>
                <a:t>Authentication</a:t>
              </a:r>
              <a:endParaRPr lang="es-ES" sz="1400" b="1" dirty="0">
                <a:latin typeface="Segoe UI Light" panose="020B0502040204020203" pitchFamily="34" charset="0"/>
                <a:cs typeface="Segoe UI Light" panose="020B0502040204020203" pitchFamily="34" charset="0"/>
              </a:endParaRPr>
            </a:p>
          </p:txBody>
        </p:sp>
        <p:pic>
          <p:nvPicPr>
            <p:cNvPr id="1026" name="Picture 2" descr="https://azure.microsoft.com/svghandler/multi-factor-authentication?width=600&amp;height=3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3721" y="3924846"/>
              <a:ext cx="1880755" cy="8424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639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anim calcmode="lin" valueType="num">
                                      <p:cBhvr>
                                        <p:cTn id="50" dur="1000" fill="hold"/>
                                        <p:tgtEl>
                                          <p:spTgt spid="3"/>
                                        </p:tgtEl>
                                        <p:attrNameLst>
                                          <p:attrName>ppt_x</p:attrName>
                                        </p:attrNameLst>
                                      </p:cBhvr>
                                      <p:tavLst>
                                        <p:tav tm="0">
                                          <p:val>
                                            <p:strVal val="#ppt_x"/>
                                          </p:val>
                                        </p:tav>
                                        <p:tav tm="100000">
                                          <p:val>
                                            <p:strVal val="#ppt_x"/>
                                          </p:val>
                                        </p:tav>
                                      </p:tavLst>
                                    </p:anim>
                                    <p:anim calcmode="lin" valueType="num">
                                      <p:cBhvr>
                                        <p:cTn id="5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1000"/>
                                        <p:tgtEl>
                                          <p:spTgt spid="28"/>
                                        </p:tgtEl>
                                      </p:cBhvr>
                                    </p:animEffect>
                                    <p:anim calcmode="lin" valueType="num">
                                      <p:cBhvr>
                                        <p:cTn id="64" dur="1000" fill="hold"/>
                                        <p:tgtEl>
                                          <p:spTgt spid="28"/>
                                        </p:tgtEl>
                                        <p:attrNameLst>
                                          <p:attrName>ppt_x</p:attrName>
                                        </p:attrNameLst>
                                      </p:cBhvr>
                                      <p:tavLst>
                                        <p:tav tm="0">
                                          <p:val>
                                            <p:strVal val="#ppt_x"/>
                                          </p:val>
                                        </p:tav>
                                        <p:tav tm="100000">
                                          <p:val>
                                            <p:strVal val="#ppt_x"/>
                                          </p:val>
                                        </p:tav>
                                      </p:tavLst>
                                    </p:anim>
                                    <p:anim calcmode="lin" valueType="num">
                                      <p:cBhvr>
                                        <p:cTn id="6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anim calcmode="lin" valueType="num">
                                      <p:cBhvr>
                                        <p:cTn id="71" dur="1000" fill="hold"/>
                                        <p:tgtEl>
                                          <p:spTgt spid="31"/>
                                        </p:tgtEl>
                                        <p:attrNameLst>
                                          <p:attrName>ppt_x</p:attrName>
                                        </p:attrNameLst>
                                      </p:cBhvr>
                                      <p:tavLst>
                                        <p:tav tm="0">
                                          <p:val>
                                            <p:strVal val="#ppt_x"/>
                                          </p:val>
                                        </p:tav>
                                        <p:tav tm="100000">
                                          <p:val>
                                            <p:strVal val="#ppt_x"/>
                                          </p:val>
                                        </p:tav>
                                      </p:tavLst>
                                    </p:anim>
                                    <p:anim calcmode="lin" valueType="num">
                                      <p:cBhvr>
                                        <p:cTn id="7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70569"/>
            <a:ext cx="12436475" cy="1181100"/>
          </a:xfrm>
        </p:spPr>
        <p:txBody>
          <a:bodyPr/>
          <a:lstStyle/>
          <a:p>
            <a:pPr algn="ctr"/>
            <a:r>
              <a:rPr lang="es-ES" sz="6600" b="1" dirty="0"/>
              <a:t>Autenticación LDAP</a:t>
            </a:r>
          </a:p>
        </p:txBody>
      </p:sp>
      <p:sp>
        <p:nvSpPr>
          <p:cNvPr id="4" name="TextBox 3"/>
          <p:cNvSpPr txBox="1"/>
          <p:nvPr/>
        </p:nvSpPr>
        <p:spPr>
          <a:xfrm>
            <a:off x="10485437" y="6366661"/>
            <a:ext cx="19050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TechSum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83340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de mou vs guardio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837" y="1287462"/>
            <a:ext cx="7696200" cy="51124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dirty="0"/>
              <a:t>¿ADFS y LDAP?......</a:t>
            </a:r>
          </a:p>
        </p:txBody>
      </p:sp>
    </p:spTree>
    <p:extLst>
      <p:ext uri="{BB962C8B-B14F-4D97-AF65-F5344CB8AC3E}">
        <p14:creationId xmlns:p14="http://schemas.microsoft.com/office/powerpoint/2010/main" val="1013137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Autenticación LDAP</a:t>
            </a:r>
          </a:p>
        </p:txBody>
      </p:sp>
      <p:sp>
        <p:nvSpPr>
          <p:cNvPr id="4" name="Text Placeholder 2"/>
          <p:cNvSpPr>
            <a:spLocks noGrp="1"/>
          </p:cNvSpPr>
          <p:nvPr>
            <p:ph type="body" sz="quarter" idx="10"/>
          </p:nvPr>
        </p:nvSpPr>
        <p:spPr>
          <a:xfrm>
            <a:off x="240636" y="1565068"/>
            <a:ext cx="5486399" cy="4284250"/>
          </a:xfrm>
        </p:spPr>
        <p:txBody>
          <a:bodyPr/>
          <a:lstStyle/>
          <a:p>
            <a:pPr marL="342900" indent="-342900">
              <a:buFont typeface="Wingdings" panose="05000000000000000000" pitchFamily="2" charset="2"/>
              <a:buChar char="§"/>
            </a:pPr>
            <a:r>
              <a:rPr lang="es-ES" sz="2400" dirty="0"/>
              <a:t>Inicia la sesión en Azure AD/Office 365 o cualquier app de ADFS desde usuarios de directorios LDAP.</a:t>
            </a:r>
          </a:p>
          <a:p>
            <a:pPr marL="342900" indent="-342900">
              <a:buFont typeface="Wingdings" panose="05000000000000000000" pitchFamily="2" charset="2"/>
              <a:buChar char="§"/>
            </a:pPr>
            <a:endParaRPr lang="es-ES" sz="2400" dirty="0"/>
          </a:p>
          <a:p>
            <a:pPr marL="342900" indent="-342900">
              <a:buFont typeface="Wingdings" panose="05000000000000000000" pitchFamily="2" charset="2"/>
              <a:buChar char="§"/>
            </a:pPr>
            <a:r>
              <a:rPr lang="es-ES" sz="2400" dirty="0"/>
              <a:t>Consolida la autenticación entre diferente almacenes de credenciales.</a:t>
            </a:r>
          </a:p>
          <a:p>
            <a:pPr marL="342900" indent="-342900">
              <a:buFont typeface="Wingdings" panose="05000000000000000000" pitchFamily="2" charset="2"/>
              <a:buChar char="§"/>
            </a:pPr>
            <a:endParaRPr lang="es-ES" sz="2400" dirty="0"/>
          </a:p>
          <a:p>
            <a:pPr marL="342900" indent="-342900">
              <a:buFont typeface="Wingdings" panose="05000000000000000000" pitchFamily="2" charset="2"/>
              <a:buChar char="§"/>
            </a:pPr>
            <a:r>
              <a:rPr lang="es-ES" sz="2400" dirty="0"/>
              <a:t>Soporta cualquier directorio LDAP v3.</a:t>
            </a:r>
          </a:p>
          <a:p>
            <a:pPr marL="342900" indent="-342900">
              <a:buFont typeface="Wingdings" panose="05000000000000000000" pitchFamily="2" charset="2"/>
              <a:buChar char="§"/>
            </a:pPr>
            <a:endParaRPr lang="es-ES" sz="2400" dirty="0"/>
          </a:p>
          <a:p>
            <a:pPr marL="342900" indent="-342900">
              <a:buFont typeface="Wingdings" panose="05000000000000000000" pitchFamily="2" charset="2"/>
              <a:buChar char="§"/>
            </a:pPr>
            <a:r>
              <a:rPr lang="es-ES" sz="2400" dirty="0"/>
              <a:t>Actualmente en </a:t>
            </a:r>
            <a:r>
              <a:rPr lang="es-ES" sz="2400" dirty="0" err="1"/>
              <a:t>roadmap</a:t>
            </a:r>
            <a:r>
              <a:rPr lang="es-ES" sz="2400" dirty="0"/>
              <a:t> el soporte LDAP para Azure AD </a:t>
            </a:r>
            <a:r>
              <a:rPr lang="es-ES" sz="2400" dirty="0" err="1"/>
              <a:t>Connect</a:t>
            </a:r>
            <a:r>
              <a:rPr lang="es-ES" sz="2400" dirty="0"/>
              <a:t>.</a:t>
            </a:r>
          </a:p>
        </p:txBody>
      </p:sp>
      <p:grpSp>
        <p:nvGrpSpPr>
          <p:cNvPr id="5" name="Group 4"/>
          <p:cNvGrpSpPr/>
          <p:nvPr/>
        </p:nvGrpSpPr>
        <p:grpSpPr>
          <a:xfrm>
            <a:off x="8656637" y="3453086"/>
            <a:ext cx="1095375" cy="1172241"/>
            <a:chOff x="10409237" y="4737104"/>
            <a:chExt cx="674077" cy="858161"/>
          </a:xfrm>
        </p:grpSpPr>
        <p:sp>
          <p:nvSpPr>
            <p:cNvPr id="6" name="Freeform 836"/>
            <p:cNvSpPr>
              <a:spLocks noEditPoints="1"/>
            </p:cNvSpPr>
            <p:nvPr/>
          </p:nvSpPr>
          <p:spPr bwMode="auto">
            <a:xfrm>
              <a:off x="10409237" y="4832795"/>
              <a:ext cx="310576" cy="496181"/>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GB" sz="1836" kern="0">
                <a:solidFill>
                  <a:srgbClr val="505050"/>
                </a:solidFill>
                <a:ea typeface="ＭＳ Ｐゴシック" charset="0"/>
              </a:endParaRPr>
            </a:p>
          </p:txBody>
        </p:sp>
        <p:sp>
          <p:nvSpPr>
            <p:cNvPr id="7" name="Freeform 836"/>
            <p:cNvSpPr>
              <a:spLocks noEditPoints="1"/>
            </p:cNvSpPr>
            <p:nvPr/>
          </p:nvSpPr>
          <p:spPr bwMode="auto">
            <a:xfrm>
              <a:off x="10553747" y="4737104"/>
              <a:ext cx="310576" cy="496181"/>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GB" sz="1836" kern="0">
                <a:solidFill>
                  <a:srgbClr val="505050"/>
                </a:solidFill>
                <a:ea typeface="ＭＳ Ｐゴシック" charset="0"/>
              </a:endParaRPr>
            </a:p>
          </p:txBody>
        </p:sp>
        <p:sp>
          <p:nvSpPr>
            <p:cNvPr id="8" name="TextBox 7"/>
            <p:cNvSpPr txBox="1"/>
            <p:nvPr/>
          </p:nvSpPr>
          <p:spPr>
            <a:xfrm>
              <a:off x="10473714" y="5287712"/>
              <a:ext cx="609600" cy="307553"/>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rgbClr val="FFFFFF"/>
                      </a:gs>
                      <a:gs pos="30000">
                        <a:srgbClr val="FFFFFF"/>
                      </a:gs>
                    </a:gsLst>
                    <a:lin ang="5400000" scaled="0"/>
                  </a:gradFill>
                </a:rPr>
                <a:t>ADFS</a:t>
              </a:r>
            </a:p>
          </p:txBody>
        </p:sp>
      </p:grpSp>
      <p:grpSp>
        <p:nvGrpSpPr>
          <p:cNvPr id="9" name="Group 8"/>
          <p:cNvGrpSpPr/>
          <p:nvPr/>
        </p:nvGrpSpPr>
        <p:grpSpPr>
          <a:xfrm>
            <a:off x="9752014" y="5062920"/>
            <a:ext cx="990600" cy="946229"/>
            <a:chOff x="10126331" y="5837972"/>
            <a:chExt cx="741644" cy="72388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6331" y="5837972"/>
              <a:ext cx="710971" cy="470444"/>
            </a:xfrm>
            <a:prstGeom prst="rect">
              <a:avLst/>
            </a:prstGeom>
          </p:spPr>
        </p:pic>
        <p:sp>
          <p:nvSpPr>
            <p:cNvPr id="11" name="TextBox 10"/>
            <p:cNvSpPr txBox="1"/>
            <p:nvPr/>
          </p:nvSpPr>
          <p:spPr>
            <a:xfrm>
              <a:off x="10168313" y="6240462"/>
              <a:ext cx="699662" cy="321398"/>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rgbClr val="000000"/>
                  </a:solidFill>
                </a:rPr>
                <a:t>ADDS</a:t>
              </a:r>
              <a:endParaRPr lang="en-US" sz="800" dirty="0">
                <a:solidFill>
                  <a:srgbClr val="000000"/>
                </a:solidFill>
              </a:endParaRPr>
            </a:p>
          </p:txBody>
        </p:sp>
      </p:grpSp>
      <p:grpSp>
        <p:nvGrpSpPr>
          <p:cNvPr id="12" name="Group 11"/>
          <p:cNvGrpSpPr/>
          <p:nvPr/>
        </p:nvGrpSpPr>
        <p:grpSpPr>
          <a:xfrm>
            <a:off x="7542214" y="4869302"/>
            <a:ext cx="1151860" cy="1215544"/>
            <a:chOff x="9864863" y="5434938"/>
            <a:chExt cx="999460" cy="1083648"/>
          </a:xfrm>
        </p:grpSpPr>
        <p:pic>
          <p:nvPicPr>
            <p:cNvPr id="13" name="Picture 12"/>
            <p:cNvPicPr>
              <a:picLocks noChangeAspect="1"/>
            </p:cNvPicPr>
            <p:nvPr/>
          </p:nvPicPr>
          <p:blipFill>
            <a:blip r:embed="rId4"/>
            <a:stretch>
              <a:fillRect/>
            </a:stretch>
          </p:blipFill>
          <p:spPr>
            <a:xfrm>
              <a:off x="9908836" y="5434938"/>
              <a:ext cx="366507" cy="513929"/>
            </a:xfrm>
            <a:prstGeom prst="rect">
              <a:avLst/>
            </a:prstGeom>
          </p:spPr>
        </p:pic>
        <p:pic>
          <p:nvPicPr>
            <p:cNvPr id="14" name="Picture 13"/>
            <p:cNvPicPr>
              <a:picLocks noChangeAspect="1"/>
            </p:cNvPicPr>
            <p:nvPr/>
          </p:nvPicPr>
          <p:blipFill>
            <a:blip r:embed="rId4"/>
            <a:stretch>
              <a:fillRect/>
            </a:stretch>
          </p:blipFill>
          <p:spPr>
            <a:xfrm>
              <a:off x="10090394" y="5537060"/>
              <a:ext cx="366507" cy="513929"/>
            </a:xfrm>
            <a:prstGeom prst="rect">
              <a:avLst/>
            </a:prstGeom>
          </p:spPr>
        </p:pic>
        <p:sp>
          <p:nvSpPr>
            <p:cNvPr id="15" name="TextBox 14"/>
            <p:cNvSpPr txBox="1"/>
            <p:nvPr/>
          </p:nvSpPr>
          <p:spPr>
            <a:xfrm>
              <a:off x="9864863" y="6032932"/>
              <a:ext cx="999460" cy="485654"/>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rgbClr val="000000"/>
                  </a:solidFill>
                </a:rPr>
                <a:t>LDAP Directories</a:t>
              </a:r>
            </a:p>
          </p:txBody>
        </p:sp>
      </p:grpSp>
      <p:cxnSp>
        <p:nvCxnSpPr>
          <p:cNvPr id="16" name="Straight Arrow Connector 15"/>
          <p:cNvCxnSpPr>
            <a:stCxn id="8" idx="1"/>
          </p:cNvCxnSpPr>
          <p:nvPr/>
        </p:nvCxnSpPr>
        <p:spPr>
          <a:xfrm flipH="1">
            <a:off x="8224528" y="4415270"/>
            <a:ext cx="536884" cy="568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396152" y="4415269"/>
            <a:ext cx="584462" cy="7422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748274" y="2553984"/>
            <a:ext cx="1085380" cy="8871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348597" y="2157685"/>
            <a:ext cx="27966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497828" y="1425205"/>
            <a:ext cx="990600" cy="1027230"/>
            <a:chOff x="9231251" y="1316982"/>
            <a:chExt cx="990600" cy="1027230"/>
          </a:xfrm>
        </p:grpSpPr>
        <p:grpSp>
          <p:nvGrpSpPr>
            <p:cNvPr id="21" name="Group 4"/>
            <p:cNvGrpSpPr>
              <a:grpSpLocks noChangeAspect="1"/>
            </p:cNvGrpSpPr>
            <p:nvPr/>
          </p:nvGrpSpPr>
          <p:grpSpPr bwMode="auto">
            <a:xfrm>
              <a:off x="9329196" y="1687440"/>
              <a:ext cx="660939" cy="656772"/>
              <a:chOff x="3125" y="1415"/>
              <a:chExt cx="1586" cy="1576"/>
            </a:xfrm>
            <a:solidFill>
              <a:schemeClr val="tx2"/>
            </a:solidFill>
          </p:grpSpPr>
          <p:sp>
            <p:nvSpPr>
              <p:cNvPr id="23"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1863" fontAlgn="base">
                  <a:spcBef>
                    <a:spcPct val="0"/>
                  </a:spcBef>
                  <a:spcAft>
                    <a:spcPct val="0"/>
                  </a:spcAft>
                </a:pPr>
                <a:endParaRPr lang="en-US">
                  <a:solidFill>
                    <a:srgbClr val="FFFFFF"/>
                  </a:solidFill>
                  <a:ea typeface="ＭＳ Ｐゴシック" charset="0"/>
                </a:endParaRPr>
              </a:p>
            </p:txBody>
          </p:sp>
          <p:sp>
            <p:nvSpPr>
              <p:cNvPr id="24"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1863" fontAlgn="base">
                  <a:spcBef>
                    <a:spcPct val="0"/>
                  </a:spcBef>
                  <a:spcAft>
                    <a:spcPct val="0"/>
                  </a:spcAft>
                </a:pPr>
                <a:endParaRPr lang="en-US">
                  <a:solidFill>
                    <a:srgbClr val="FFFFFF"/>
                  </a:solidFill>
                  <a:ea typeface="ＭＳ Ｐゴシック" charset="0"/>
                </a:endParaRPr>
              </a:p>
            </p:txBody>
          </p:sp>
          <p:sp>
            <p:nvSpPr>
              <p:cNvPr id="25"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1863" fontAlgn="base">
                  <a:spcBef>
                    <a:spcPct val="0"/>
                  </a:spcBef>
                  <a:spcAft>
                    <a:spcPct val="0"/>
                  </a:spcAft>
                </a:pPr>
                <a:endParaRPr lang="en-US">
                  <a:solidFill>
                    <a:srgbClr val="FFFFFF"/>
                  </a:solidFill>
                  <a:ea typeface="ＭＳ Ｐゴシック" charset="0"/>
                </a:endParaRPr>
              </a:p>
            </p:txBody>
          </p:sp>
        </p:grpSp>
        <p:sp>
          <p:nvSpPr>
            <p:cNvPr id="22" name="TextBox 21"/>
            <p:cNvSpPr txBox="1"/>
            <p:nvPr/>
          </p:nvSpPr>
          <p:spPr>
            <a:xfrm>
              <a:off x="9231251" y="1316982"/>
              <a:ext cx="990600"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rgbClr val="000000"/>
                  </a:solidFill>
                </a:rPr>
                <a:t>Azure AD</a:t>
              </a:r>
            </a:p>
          </p:txBody>
        </p:sp>
      </p:grpSp>
      <p:grpSp>
        <p:nvGrpSpPr>
          <p:cNvPr id="26" name="Group 25"/>
          <p:cNvGrpSpPr/>
          <p:nvPr/>
        </p:nvGrpSpPr>
        <p:grpSpPr>
          <a:xfrm>
            <a:off x="6216444" y="3317547"/>
            <a:ext cx="1486192" cy="1014070"/>
            <a:chOff x="9521740" y="1887431"/>
            <a:chExt cx="2313049" cy="1597107"/>
          </a:xfrm>
        </p:grpSpPr>
        <p:grpSp>
          <p:nvGrpSpPr>
            <p:cNvPr id="27" name="Group 26"/>
            <p:cNvGrpSpPr/>
            <p:nvPr/>
          </p:nvGrpSpPr>
          <p:grpSpPr>
            <a:xfrm>
              <a:off x="9521740" y="3041563"/>
              <a:ext cx="652316" cy="406532"/>
              <a:chOff x="5556947" y="2637516"/>
              <a:chExt cx="869608" cy="541950"/>
            </a:xfrm>
          </p:grpSpPr>
          <p:grpSp>
            <p:nvGrpSpPr>
              <p:cNvPr id="75" name="Group 115"/>
              <p:cNvGrpSpPr>
                <a:grpSpLocks/>
              </p:cNvGrpSpPr>
              <p:nvPr/>
            </p:nvGrpSpPr>
            <p:grpSpPr bwMode="auto">
              <a:xfrm>
                <a:off x="5556947" y="2637516"/>
                <a:ext cx="869608" cy="541950"/>
                <a:chOff x="5437366" y="1237061"/>
                <a:chExt cx="4432300" cy="2764080"/>
              </a:xfrm>
            </p:grpSpPr>
            <p:sp>
              <p:nvSpPr>
                <p:cNvPr id="77" name="Rectangle 76"/>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8" name="Oval 77"/>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9" name="Rectangle 78"/>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80" name="Oval 79"/>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76"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31596" fontAlgn="base">
                  <a:spcBef>
                    <a:spcPct val="0"/>
                  </a:spcBef>
                  <a:spcAft>
                    <a:spcPct val="0"/>
                  </a:spcAft>
                </a:pPr>
                <a:endParaRPr lang="en-US" sz="2000">
                  <a:noFill/>
                  <a:ea typeface="ＭＳ Ｐゴシック" charset="0"/>
                </a:endParaRPr>
              </a:p>
            </p:txBody>
          </p:sp>
        </p:grpSp>
        <p:grpSp>
          <p:nvGrpSpPr>
            <p:cNvPr id="28" name="Group 27"/>
            <p:cNvGrpSpPr/>
            <p:nvPr/>
          </p:nvGrpSpPr>
          <p:grpSpPr>
            <a:xfrm>
              <a:off x="9871859" y="1887431"/>
              <a:ext cx="652316" cy="406532"/>
              <a:chOff x="5556947" y="2637516"/>
              <a:chExt cx="869608" cy="541950"/>
            </a:xfrm>
          </p:grpSpPr>
          <p:grpSp>
            <p:nvGrpSpPr>
              <p:cNvPr id="69" name="Group 115"/>
              <p:cNvGrpSpPr>
                <a:grpSpLocks/>
              </p:cNvGrpSpPr>
              <p:nvPr/>
            </p:nvGrpSpPr>
            <p:grpSpPr bwMode="auto">
              <a:xfrm>
                <a:off x="5556947" y="2637516"/>
                <a:ext cx="869608" cy="541950"/>
                <a:chOff x="5437366" y="1237061"/>
                <a:chExt cx="4432300" cy="2764080"/>
              </a:xfrm>
            </p:grpSpPr>
            <p:sp>
              <p:nvSpPr>
                <p:cNvPr id="71" name="Rectangle 70"/>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2" name="Oval 71"/>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3" name="Rectangle 72"/>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4" name="Oval 73"/>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70"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31596" fontAlgn="base">
                  <a:spcBef>
                    <a:spcPct val="0"/>
                  </a:spcBef>
                  <a:spcAft>
                    <a:spcPct val="0"/>
                  </a:spcAft>
                </a:pPr>
                <a:endParaRPr lang="en-US" sz="2000">
                  <a:solidFill>
                    <a:srgbClr val="505050"/>
                  </a:solidFill>
                  <a:ea typeface="ＭＳ Ｐゴシック" charset="0"/>
                </a:endParaRPr>
              </a:p>
            </p:txBody>
          </p:sp>
        </p:grpSp>
        <p:grpSp>
          <p:nvGrpSpPr>
            <p:cNvPr id="29" name="Group 28"/>
            <p:cNvGrpSpPr/>
            <p:nvPr/>
          </p:nvGrpSpPr>
          <p:grpSpPr>
            <a:xfrm>
              <a:off x="11182473" y="2625949"/>
              <a:ext cx="652316" cy="406532"/>
              <a:chOff x="5556947" y="2637516"/>
              <a:chExt cx="869608" cy="541950"/>
            </a:xfrm>
          </p:grpSpPr>
          <p:grpSp>
            <p:nvGrpSpPr>
              <p:cNvPr id="63" name="Group 115"/>
              <p:cNvGrpSpPr>
                <a:grpSpLocks/>
              </p:cNvGrpSpPr>
              <p:nvPr/>
            </p:nvGrpSpPr>
            <p:grpSpPr bwMode="auto">
              <a:xfrm>
                <a:off x="5556947" y="2637516"/>
                <a:ext cx="869608" cy="541950"/>
                <a:chOff x="5437366" y="1237061"/>
                <a:chExt cx="4432300" cy="2764080"/>
              </a:xfrm>
            </p:grpSpPr>
            <p:sp>
              <p:nvSpPr>
                <p:cNvPr id="65" name="Rectangle 64"/>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66" name="Oval 65"/>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67" name="Rectangle 66"/>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68" name="Oval 67"/>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64"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31596" fontAlgn="base">
                  <a:spcBef>
                    <a:spcPct val="0"/>
                  </a:spcBef>
                  <a:spcAft>
                    <a:spcPct val="0"/>
                  </a:spcAft>
                </a:pPr>
                <a:endParaRPr lang="en-US" sz="2000">
                  <a:solidFill>
                    <a:srgbClr val="505050"/>
                  </a:solidFill>
                  <a:ea typeface="ＭＳ Ｐゴシック" charset="0"/>
                </a:endParaRPr>
              </a:p>
            </p:txBody>
          </p:sp>
        </p:grpSp>
        <p:grpSp>
          <p:nvGrpSpPr>
            <p:cNvPr id="30" name="Group 29"/>
            <p:cNvGrpSpPr/>
            <p:nvPr/>
          </p:nvGrpSpPr>
          <p:grpSpPr>
            <a:xfrm>
              <a:off x="9673563" y="1959773"/>
              <a:ext cx="1746705" cy="1524765"/>
              <a:chOff x="9673563" y="1959773"/>
              <a:chExt cx="1746705" cy="1524765"/>
            </a:xfrm>
          </p:grpSpPr>
          <p:grpSp>
            <p:nvGrpSpPr>
              <p:cNvPr id="31" name="Group 30"/>
              <p:cNvGrpSpPr/>
              <p:nvPr/>
            </p:nvGrpSpPr>
            <p:grpSpPr>
              <a:xfrm>
                <a:off x="10137646" y="2215552"/>
                <a:ext cx="420672" cy="419860"/>
                <a:chOff x="12908129" y="6174892"/>
                <a:chExt cx="456988" cy="456106"/>
              </a:xfrm>
            </p:grpSpPr>
            <p:sp>
              <p:nvSpPr>
                <p:cNvPr id="59"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60"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61"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62"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2" name="Group 31"/>
              <p:cNvGrpSpPr/>
              <p:nvPr/>
            </p:nvGrpSpPr>
            <p:grpSpPr>
              <a:xfrm>
                <a:off x="10821785" y="2860779"/>
                <a:ext cx="511793" cy="510805"/>
                <a:chOff x="12997613" y="6264976"/>
                <a:chExt cx="456988" cy="456106"/>
              </a:xfrm>
            </p:grpSpPr>
            <p:sp>
              <p:nvSpPr>
                <p:cNvPr id="55"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6"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7"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8"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3" name="Group 32"/>
              <p:cNvGrpSpPr/>
              <p:nvPr/>
            </p:nvGrpSpPr>
            <p:grpSpPr>
              <a:xfrm>
                <a:off x="10454633" y="2215550"/>
                <a:ext cx="660034" cy="660031"/>
                <a:chOff x="13614635" y="6174652"/>
                <a:chExt cx="456987" cy="456987"/>
              </a:xfrm>
            </p:grpSpPr>
            <p:sp>
              <p:nvSpPr>
                <p:cNvPr id="50"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1"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2"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3"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4"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4" name="Group 7"/>
              <p:cNvGrpSpPr>
                <a:grpSpLocks/>
              </p:cNvGrpSpPr>
              <p:nvPr/>
            </p:nvGrpSpPr>
            <p:grpSpPr bwMode="auto">
              <a:xfrm>
                <a:off x="10909468" y="1959773"/>
                <a:ext cx="510800" cy="510658"/>
                <a:chOff x="5873289" y="2477014"/>
                <a:chExt cx="1305953" cy="1315159"/>
              </a:xfrm>
            </p:grpSpPr>
            <p:sp>
              <p:nvSpPr>
                <p:cNvPr id="46" name="Freeform 16"/>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7"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8"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9"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5" name="Group 7"/>
              <p:cNvGrpSpPr>
                <a:grpSpLocks/>
              </p:cNvGrpSpPr>
              <p:nvPr/>
            </p:nvGrpSpPr>
            <p:grpSpPr bwMode="auto">
              <a:xfrm>
                <a:off x="10119414" y="2912481"/>
                <a:ext cx="572217" cy="572057"/>
                <a:chOff x="5873289" y="2477014"/>
                <a:chExt cx="1305953" cy="1315159"/>
              </a:xfrm>
            </p:grpSpPr>
            <p:sp>
              <p:nvSpPr>
                <p:cNvPr id="42" name="Freeform 16"/>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3"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4"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5"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6" name="Group 35"/>
              <p:cNvGrpSpPr/>
              <p:nvPr/>
            </p:nvGrpSpPr>
            <p:grpSpPr>
              <a:xfrm>
                <a:off x="9673563" y="2526268"/>
                <a:ext cx="441321" cy="441319"/>
                <a:chOff x="13614635" y="6174652"/>
                <a:chExt cx="456987" cy="456987"/>
              </a:xfrm>
            </p:grpSpPr>
            <p:sp>
              <p:nvSpPr>
                <p:cNvPr id="37"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8"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9"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0"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1"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grpSp>
      <p:sp>
        <p:nvSpPr>
          <p:cNvPr id="81" name="TextBox 80"/>
          <p:cNvSpPr txBox="1"/>
          <p:nvPr/>
        </p:nvSpPr>
        <p:spPr>
          <a:xfrm>
            <a:off x="6413836" y="4330161"/>
            <a:ext cx="990600"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rgbClr val="000000"/>
                </a:solidFill>
              </a:rPr>
              <a:t>LOB Apps</a:t>
            </a:r>
          </a:p>
        </p:txBody>
      </p:sp>
      <p:grpSp>
        <p:nvGrpSpPr>
          <p:cNvPr id="82" name="Group 81"/>
          <p:cNvGrpSpPr/>
          <p:nvPr/>
        </p:nvGrpSpPr>
        <p:grpSpPr>
          <a:xfrm>
            <a:off x="9532390" y="1433308"/>
            <a:ext cx="2816052" cy="2150490"/>
            <a:chOff x="8822416" y="4079997"/>
            <a:chExt cx="3026266" cy="2424511"/>
          </a:xfrm>
        </p:grpSpPr>
        <p:sp>
          <p:nvSpPr>
            <p:cNvPr id="83" name="Rectangle 82"/>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fontAlgn="base">
                <a:lnSpc>
                  <a:spcPct val="90000"/>
                </a:lnSpc>
                <a:spcBef>
                  <a:spcPct val="0"/>
                </a:spcBef>
                <a:spcAft>
                  <a:spcPct val="0"/>
                </a:spcAft>
                <a:defRPr/>
              </a:pPr>
              <a:r>
                <a:rPr lang="en-US" dirty="0">
                  <a:solidFill>
                    <a:srgbClr val="000000"/>
                  </a:solidFill>
                  <a:latin typeface="Segoe UI Light"/>
                </a:rPr>
                <a:t>Cloud</a:t>
              </a:r>
            </a:p>
          </p:txBody>
        </p:sp>
        <p:grpSp>
          <p:nvGrpSpPr>
            <p:cNvPr id="84" name="Group 83"/>
            <p:cNvGrpSpPr/>
            <p:nvPr/>
          </p:nvGrpSpPr>
          <p:grpSpPr>
            <a:xfrm>
              <a:off x="8944775" y="4079997"/>
              <a:ext cx="2892258" cy="1980669"/>
              <a:chOff x="9418029" y="3256415"/>
              <a:chExt cx="2767201" cy="1895027"/>
            </a:xfrm>
          </p:grpSpPr>
          <p:grpSp>
            <p:nvGrpSpPr>
              <p:cNvPr id="85" name="Group 84"/>
              <p:cNvGrpSpPr/>
              <p:nvPr/>
            </p:nvGrpSpPr>
            <p:grpSpPr>
              <a:xfrm>
                <a:off x="10726740" y="3256415"/>
                <a:ext cx="1458490" cy="980587"/>
                <a:chOff x="10567039" y="3271142"/>
                <a:chExt cx="1458490" cy="980587"/>
              </a:xfrm>
            </p:grpSpPr>
            <p:pic>
              <p:nvPicPr>
                <p:cNvPr id="92" name="Picture 91"/>
                <p:cNvPicPr>
                  <a:picLocks noChangeAspect="1"/>
                </p:cNvPicPr>
                <p:nvPr/>
              </p:nvPicPr>
              <p:blipFill>
                <a:blip r:embed="rId5"/>
                <a:stretch>
                  <a:fillRect/>
                </a:stretch>
              </p:blipFill>
              <p:spPr>
                <a:xfrm>
                  <a:off x="10567039" y="3271142"/>
                  <a:ext cx="1458490" cy="980587"/>
                </a:xfrm>
                <a:prstGeom prst="rect">
                  <a:avLst/>
                </a:prstGeom>
              </p:spPr>
            </p:pic>
            <p:sp>
              <p:nvSpPr>
                <p:cNvPr id="93" name="TextBox 92"/>
                <p:cNvSpPr txBox="1"/>
                <p:nvPr/>
              </p:nvSpPr>
              <p:spPr>
                <a:xfrm>
                  <a:off x="10691609" y="3647935"/>
                  <a:ext cx="1333920" cy="239033"/>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SaaS</a:t>
                  </a:r>
                </a:p>
              </p:txBody>
            </p:sp>
          </p:grpSp>
          <p:grpSp>
            <p:nvGrpSpPr>
              <p:cNvPr id="86" name="Group 85"/>
              <p:cNvGrpSpPr/>
              <p:nvPr/>
            </p:nvGrpSpPr>
            <p:grpSpPr>
              <a:xfrm>
                <a:off x="9418029" y="3373118"/>
                <a:ext cx="1641567" cy="1112793"/>
                <a:chOff x="9408112" y="3317093"/>
                <a:chExt cx="1292341" cy="876058"/>
              </a:xfrm>
            </p:grpSpPr>
            <p:pic>
              <p:nvPicPr>
                <p:cNvPr id="90" name="Picture 89"/>
                <p:cNvPicPr>
                  <a:picLocks noChangeAspect="1"/>
                </p:cNvPicPr>
                <p:nvPr/>
              </p:nvPicPr>
              <p:blipFill>
                <a:blip r:embed="rId6"/>
                <a:stretch>
                  <a:fillRect/>
                </a:stretch>
              </p:blipFill>
              <p:spPr>
                <a:xfrm>
                  <a:off x="9408112" y="3317093"/>
                  <a:ext cx="1292341" cy="876058"/>
                </a:xfrm>
                <a:prstGeom prst="rect">
                  <a:avLst/>
                </a:prstGeom>
              </p:spPr>
            </p:pic>
            <p:sp>
              <p:nvSpPr>
                <p:cNvPr id="91" name="TextBox 90"/>
                <p:cNvSpPr txBox="1"/>
                <p:nvPr/>
              </p:nvSpPr>
              <p:spPr>
                <a:xfrm>
                  <a:off x="9442526" y="3700547"/>
                  <a:ext cx="1185112" cy="188181"/>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Azure</a:t>
                  </a:r>
                </a:p>
              </p:txBody>
            </p:sp>
          </p:grpSp>
          <p:grpSp>
            <p:nvGrpSpPr>
              <p:cNvPr id="87" name="Group 86"/>
              <p:cNvGrpSpPr/>
              <p:nvPr/>
            </p:nvGrpSpPr>
            <p:grpSpPr>
              <a:xfrm>
                <a:off x="9885190" y="3976743"/>
                <a:ext cx="1740922" cy="1174699"/>
                <a:chOff x="9677491" y="3833539"/>
                <a:chExt cx="1740922" cy="1174699"/>
              </a:xfrm>
            </p:grpSpPr>
            <p:pic>
              <p:nvPicPr>
                <p:cNvPr id="88" name="Picture 87"/>
                <p:cNvPicPr>
                  <a:picLocks noChangeAspect="1"/>
                </p:cNvPicPr>
                <p:nvPr/>
              </p:nvPicPr>
              <p:blipFill>
                <a:blip r:embed="rId7"/>
                <a:stretch>
                  <a:fillRect/>
                </a:stretch>
              </p:blipFill>
              <p:spPr>
                <a:xfrm>
                  <a:off x="9677491" y="3833539"/>
                  <a:ext cx="1740922" cy="1174699"/>
                </a:xfrm>
                <a:prstGeom prst="rect">
                  <a:avLst/>
                </a:prstGeom>
              </p:spPr>
            </p:pic>
            <p:sp>
              <p:nvSpPr>
                <p:cNvPr id="89" name="TextBox 88"/>
                <p:cNvSpPr txBox="1"/>
                <p:nvPr/>
              </p:nvSpPr>
              <p:spPr>
                <a:xfrm>
                  <a:off x="9857161" y="4375617"/>
                  <a:ext cx="1489586" cy="239033"/>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Office 365</a:t>
                  </a:r>
                </a:p>
              </p:txBody>
            </p:sp>
          </p:grpSp>
        </p:grpSp>
      </p:grpSp>
      <p:cxnSp>
        <p:nvCxnSpPr>
          <p:cNvPr id="94" name="Straight Arrow Connector 93"/>
          <p:cNvCxnSpPr/>
          <p:nvPr/>
        </p:nvCxnSpPr>
        <p:spPr>
          <a:xfrm flipH="1">
            <a:off x="8013330" y="3922688"/>
            <a:ext cx="47963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p:nvPicPr>
        <p:blipFill>
          <a:blip r:embed="rId7"/>
          <a:stretch>
            <a:fillRect/>
          </a:stretch>
        </p:blipFill>
        <p:spPr>
          <a:xfrm>
            <a:off x="6123440" y="1471885"/>
            <a:ext cx="1693204" cy="1089022"/>
          </a:xfrm>
          <a:prstGeom prst="rect">
            <a:avLst/>
          </a:prstGeom>
        </p:spPr>
      </p:pic>
      <p:sp>
        <p:nvSpPr>
          <p:cNvPr id="96" name="TextBox 95"/>
          <p:cNvSpPr txBox="1"/>
          <p:nvPr/>
        </p:nvSpPr>
        <p:spPr>
          <a:xfrm>
            <a:off x="6298185" y="1974426"/>
            <a:ext cx="1448757" cy="443198"/>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rgbClr val="FFFFFF"/>
                </a:solidFill>
                <a:latin typeface="Segoe UI Light"/>
                <a:ea typeface="ＭＳ Ｐゴシック" charset="0"/>
                <a:cs typeface="Segoe UI Light"/>
              </a:rPr>
              <a:t>Partner </a:t>
            </a:r>
          </a:p>
          <a:p>
            <a:pPr algn="ctr" defTabSz="913923" fontAlgn="base">
              <a:lnSpc>
                <a:spcPct val="90000"/>
              </a:lnSpc>
              <a:spcBef>
                <a:spcPct val="0"/>
              </a:spcBef>
              <a:spcAft>
                <a:spcPct val="0"/>
              </a:spcAft>
              <a:buSzPct val="80000"/>
            </a:pPr>
            <a:r>
              <a:rPr lang="en-US" sz="1600" dirty="0">
                <a:solidFill>
                  <a:srgbClr val="FFFFFF"/>
                </a:solidFill>
                <a:latin typeface="Segoe UI Light"/>
                <a:ea typeface="ＭＳ Ｐゴシック" charset="0"/>
                <a:cs typeface="Segoe UI Light"/>
              </a:rPr>
              <a:t>Resources</a:t>
            </a:r>
          </a:p>
        </p:txBody>
      </p:sp>
      <p:cxnSp>
        <p:nvCxnSpPr>
          <p:cNvPr id="97" name="Straight Arrow Connector 96"/>
          <p:cNvCxnSpPr/>
          <p:nvPr/>
        </p:nvCxnSpPr>
        <p:spPr>
          <a:xfrm flipH="1" flipV="1">
            <a:off x="8921813" y="2541783"/>
            <a:ext cx="23734" cy="8399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127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fill="hold" nodeType="afterEffect">
                                  <p:stCondLst>
                                    <p:cond delay="0"/>
                                  </p:stCondLst>
                                  <p:childTnLst>
                                    <p:animEffect transition="out" filter="fade">
                                      <p:cBhvr>
                                        <p:cTn id="15" dur="1000" tmFilter="0, 0; .2, .5; .8, .5; 1, 0"/>
                                        <p:tgtEl>
                                          <p:spTgt spid="82"/>
                                        </p:tgtEl>
                                      </p:cBhvr>
                                    </p:animEffect>
                                    <p:animScale>
                                      <p:cBhvr>
                                        <p:cTn id="16" dur="500" autoRev="1" fill="hold"/>
                                        <p:tgtEl>
                                          <p:spTgt spid="82"/>
                                        </p:tgtEl>
                                      </p:cBhvr>
                                      <p:by x="105000" y="105000"/>
                                    </p:animScale>
                                  </p:childTnLst>
                                </p:cTn>
                              </p:par>
                            </p:childTnLst>
                          </p:cTn>
                        </p:par>
                        <p:par>
                          <p:cTn id="17" fill="hold">
                            <p:stCondLst>
                              <p:cond delay="2000"/>
                            </p:stCondLst>
                            <p:childTnLst>
                              <p:par>
                                <p:cTn id="18" presetID="26" presetClass="emph" presetSubtype="0" fill="hold" nodeType="afterEffect">
                                  <p:stCondLst>
                                    <p:cond delay="0"/>
                                  </p:stCondLst>
                                  <p:childTnLst>
                                    <p:animEffect transition="out" filter="fade">
                                      <p:cBhvr>
                                        <p:cTn id="19" dur="1000" tmFilter="0, 0; .2, .5; .8, .5; 1, 0"/>
                                        <p:tgtEl>
                                          <p:spTgt spid="95"/>
                                        </p:tgtEl>
                                      </p:cBhvr>
                                    </p:animEffect>
                                    <p:animScale>
                                      <p:cBhvr>
                                        <p:cTn id="20" dur="500" autoRev="1" fill="hold"/>
                                        <p:tgtEl>
                                          <p:spTgt spid="95"/>
                                        </p:tgtEl>
                                      </p:cBhvr>
                                      <p:by x="105000" y="105000"/>
                                    </p:animScale>
                                  </p:childTnLst>
                                </p:cTn>
                              </p:par>
                            </p:childTnLst>
                          </p:cTn>
                        </p:par>
                        <p:par>
                          <p:cTn id="21" fill="hold">
                            <p:stCondLst>
                              <p:cond delay="3000"/>
                            </p:stCondLst>
                            <p:childTnLst>
                              <p:par>
                                <p:cTn id="22" presetID="26" presetClass="emph" presetSubtype="0" fill="hold" nodeType="afterEffect">
                                  <p:stCondLst>
                                    <p:cond delay="0"/>
                                  </p:stCondLst>
                                  <p:childTnLst>
                                    <p:animEffect transition="out" filter="fade">
                                      <p:cBhvr>
                                        <p:cTn id="23" dur="1000" tmFilter="0, 0; .2, .5; .8, .5; 1, 0"/>
                                        <p:tgtEl>
                                          <p:spTgt spid="26"/>
                                        </p:tgtEl>
                                      </p:cBhvr>
                                    </p:animEffect>
                                    <p:animScale>
                                      <p:cBhvr>
                                        <p:cTn id="24" dur="50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¿ADFS y LDAP? ¡Sí!</a:t>
            </a:r>
          </a:p>
        </p:txBody>
      </p:sp>
      <p:pic>
        <p:nvPicPr>
          <p:cNvPr id="5122" name="Picture 2" descr="Resultado de imagen de mou guardiola frie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837" y="1439862"/>
            <a:ext cx="7691272"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075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de bud spencer y terence hi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1135062"/>
            <a:ext cx="8686801" cy="488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3523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701" y="1748695"/>
            <a:ext cx="11429935" cy="1828800"/>
          </a:xfrm>
        </p:spPr>
        <p:txBody>
          <a:bodyPr/>
          <a:lstStyle/>
          <a:p>
            <a:r>
              <a:rPr lang="es-ES" dirty="0"/>
              <a:t>ADFS 2016 más interoperable, más potente, más amigable</a:t>
            </a:r>
            <a:endParaRPr lang="es-ES_tradnl" dirty="0"/>
          </a:p>
        </p:txBody>
      </p:sp>
      <p:sp>
        <p:nvSpPr>
          <p:cNvPr id="6" name="Text Placeholder 5"/>
          <p:cNvSpPr>
            <a:spLocks noGrp="1"/>
          </p:cNvSpPr>
          <p:nvPr>
            <p:ph type="body" sz="quarter" idx="14"/>
          </p:nvPr>
        </p:nvSpPr>
        <p:spPr>
          <a:xfrm>
            <a:off x="5989636" y="3954462"/>
            <a:ext cx="5714999" cy="1981200"/>
          </a:xfrm>
        </p:spPr>
        <p:txBody>
          <a:bodyPr/>
          <a:lstStyle/>
          <a:p>
            <a:r>
              <a:rPr lang="es-ES" b="1" dirty="0"/>
              <a:t>	Alberto Marcos González</a:t>
            </a:r>
          </a:p>
          <a:p>
            <a:r>
              <a:rPr lang="es-ES" sz="2400" dirty="0"/>
              <a:t>	</a:t>
            </a:r>
            <a:r>
              <a:rPr lang="es-ES" sz="2400" dirty="0" err="1"/>
              <a:t>Education</a:t>
            </a:r>
            <a:r>
              <a:rPr lang="es-ES" sz="2400" dirty="0"/>
              <a:t> </a:t>
            </a:r>
            <a:r>
              <a:rPr lang="es-ES" sz="2400" dirty="0" err="1"/>
              <a:t>Solution</a:t>
            </a:r>
            <a:r>
              <a:rPr lang="es-ES" sz="2400" dirty="0"/>
              <a:t> </a:t>
            </a:r>
            <a:r>
              <a:rPr lang="es-ES" sz="2400" dirty="0" err="1"/>
              <a:t>Specialist</a:t>
            </a:r>
            <a:endParaRPr lang="es-ES" sz="2400" dirty="0"/>
          </a:p>
        </p:txBody>
      </p:sp>
      <p:sp>
        <p:nvSpPr>
          <p:cNvPr id="7" name="Text Placeholder 5"/>
          <p:cNvSpPr txBox="1">
            <a:spLocks/>
          </p:cNvSpPr>
          <p:nvPr/>
        </p:nvSpPr>
        <p:spPr bwMode="auto">
          <a:xfrm>
            <a:off x="274701" y="3954462"/>
            <a:ext cx="5714935" cy="19812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57576">
                      <a:srgbClr val="FFFFFF"/>
                    </a:gs>
                    <a:gs pos="3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a:t>	Carlos Milán Figueredo</a:t>
            </a:r>
          </a:p>
          <a:p>
            <a:r>
              <a:rPr lang="es-ES" b="1" dirty="0"/>
              <a:t>	</a:t>
            </a:r>
            <a:r>
              <a:rPr lang="es-ES" sz="2400" dirty="0"/>
              <a:t>Cloud</a:t>
            </a:r>
            <a:r>
              <a:rPr lang="es-ES" sz="2400" b="1" dirty="0"/>
              <a:t> </a:t>
            </a:r>
            <a:r>
              <a:rPr lang="es-ES" sz="2400" dirty="0" err="1"/>
              <a:t>Solution</a:t>
            </a:r>
            <a:r>
              <a:rPr lang="es-ES" sz="2400" b="1" dirty="0"/>
              <a:t> </a:t>
            </a:r>
            <a:r>
              <a:rPr lang="es-ES" sz="2400" dirty="0" err="1"/>
              <a:t>Arquitect</a:t>
            </a:r>
            <a:endParaRPr lang="es-ES" sz="2400" dirty="0"/>
          </a:p>
          <a:p>
            <a:r>
              <a:rPr lang="es-ES" sz="2400" dirty="0"/>
              <a:t>	</a:t>
            </a:r>
            <a:r>
              <a:rPr lang="es-ES" sz="2400" u="sng" dirty="0"/>
              <a:t>https://calnus.com</a:t>
            </a:r>
            <a:r>
              <a:rPr lang="es-ES" sz="2400" dirty="0"/>
              <a:t> </a:t>
            </a:r>
            <a:endParaRPr lang="es-ES" dirty="0"/>
          </a:p>
          <a:p>
            <a:endParaRPr lang="es-ES" sz="2400" dirty="0"/>
          </a:p>
        </p:txBody>
      </p:sp>
      <p:pic>
        <p:nvPicPr>
          <p:cNvPr id="8" name="Picture Placeholder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231" y="3938989"/>
            <a:ext cx="748498" cy="748498"/>
          </a:xfrm>
          <a:prstGeom prst="ellipse">
            <a:avLst/>
          </a:prstGeom>
        </p:spPr>
      </p:pic>
      <p:pic>
        <p:nvPicPr>
          <p:cNvPr id="9" name="Picture Placeholder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4712" y="3891312"/>
            <a:ext cx="837986" cy="843852"/>
          </a:xfrm>
          <a:prstGeom prst="ellipse">
            <a:avLst/>
          </a:prstGeom>
        </p:spPr>
      </p:pic>
      <p:sp>
        <p:nvSpPr>
          <p:cNvPr id="12" name="Rectangle 11"/>
          <p:cNvSpPr/>
          <p:nvPr/>
        </p:nvSpPr>
        <p:spPr>
          <a:xfrm>
            <a:off x="785929" y="5296797"/>
            <a:ext cx="2012089" cy="369332"/>
          </a:xfrm>
          <a:prstGeom prst="rect">
            <a:avLst/>
          </a:prstGeom>
        </p:spPr>
        <p:txBody>
          <a:bodyPr wrap="none">
            <a:spAutoFit/>
          </a:bodyPr>
          <a:lstStyle/>
          <a:p>
            <a:pPr lvl="0" defTabSz="914400">
              <a:lnSpc>
                <a:spcPct val="90000"/>
              </a:lnSpc>
              <a:spcBef>
                <a:spcPts val="1000"/>
              </a:spcBef>
              <a:defRPr/>
            </a:pPr>
            <a:r>
              <a:rPr lang="en-US" sz="2000" spc="-100" dirty="0">
                <a:solidFill>
                  <a:sysClr val="windowText" lastClr="000000">
                    <a:alpha val="99000"/>
                  </a:sysClr>
                </a:solidFill>
                <a:latin typeface="Segoe UI Light" pitchFamily="34" charset="0"/>
                <a:cs typeface="Segoe UI Light" panose="020B0502040204020203" pitchFamily="34" charset="0"/>
              </a:rPr>
              <a:t>	</a:t>
            </a:r>
            <a:r>
              <a:rPr lang="en-US" sz="2000" spc="-100" dirty="0">
                <a:solidFill>
                  <a:schemeClr val="bg1">
                    <a:alpha val="99000"/>
                  </a:schemeClr>
                </a:solidFill>
                <a:latin typeface="Segoe UI Light" pitchFamily="34" charset="0"/>
                <a:cs typeface="Segoe UI Light" panose="020B0502040204020203" pitchFamily="34" charset="0"/>
              </a:rPr>
              <a:t>@</a:t>
            </a:r>
            <a:r>
              <a:rPr lang="en-US" sz="2000" spc="-100" dirty="0" err="1">
                <a:solidFill>
                  <a:schemeClr val="bg1">
                    <a:alpha val="99000"/>
                  </a:schemeClr>
                </a:solidFill>
                <a:latin typeface="Segoe UI Light" pitchFamily="34" charset="0"/>
                <a:cs typeface="Segoe UI Light" panose="020B0502040204020203" pitchFamily="34" charset="0"/>
              </a:rPr>
              <a:t>cmilanf</a:t>
            </a:r>
            <a:endParaRPr lang="en-US" sz="2000" spc="-100" dirty="0">
              <a:solidFill>
                <a:schemeClr val="bg1">
                  <a:alpha val="99000"/>
                </a:schemeClr>
              </a:solidFill>
              <a:latin typeface="Segoe UI Light" pitchFamily="34" charset="0"/>
              <a:cs typeface="Segoe UI Light" panose="020B0502040204020203" pitchFamily="34" charset="0"/>
            </a:endParaRPr>
          </a:p>
        </p:txBody>
      </p:sp>
      <p:pic>
        <p:nvPicPr>
          <p:cNvPr id="13"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2934" y="5316012"/>
            <a:ext cx="352934" cy="286582"/>
          </a:xfrm>
          <a:prstGeom prst="rect">
            <a:avLst/>
          </a:prstGeom>
        </p:spPr>
      </p:pic>
      <p:sp>
        <p:nvSpPr>
          <p:cNvPr id="14" name="Rectangle 13"/>
          <p:cNvSpPr/>
          <p:nvPr/>
        </p:nvSpPr>
        <p:spPr>
          <a:xfrm>
            <a:off x="6479461" y="4927465"/>
            <a:ext cx="2048959" cy="369332"/>
          </a:xfrm>
          <a:prstGeom prst="rect">
            <a:avLst/>
          </a:prstGeom>
        </p:spPr>
        <p:txBody>
          <a:bodyPr wrap="none">
            <a:spAutoFit/>
          </a:bodyPr>
          <a:lstStyle/>
          <a:p>
            <a:pPr lvl="0" defTabSz="914400">
              <a:lnSpc>
                <a:spcPct val="90000"/>
              </a:lnSpc>
              <a:spcBef>
                <a:spcPts val="1000"/>
              </a:spcBef>
              <a:defRPr/>
            </a:pPr>
            <a:r>
              <a:rPr lang="en-US" sz="2000" spc="-100" dirty="0">
                <a:solidFill>
                  <a:sysClr val="windowText" lastClr="000000">
                    <a:alpha val="99000"/>
                  </a:sysClr>
                </a:solidFill>
                <a:latin typeface="Segoe UI Light" pitchFamily="34" charset="0"/>
                <a:cs typeface="Segoe UI Light" panose="020B0502040204020203" pitchFamily="34" charset="0"/>
              </a:rPr>
              <a:t>	</a:t>
            </a:r>
            <a:r>
              <a:rPr lang="en-US" sz="2000" spc="-100" dirty="0">
                <a:solidFill>
                  <a:schemeClr val="bg1">
                    <a:alpha val="99000"/>
                  </a:schemeClr>
                </a:solidFill>
                <a:latin typeface="Segoe UI Light" pitchFamily="34" charset="0"/>
                <a:cs typeface="Segoe UI Light" panose="020B0502040204020203" pitchFamily="34" charset="0"/>
              </a:rPr>
              <a:t>@alber86</a:t>
            </a:r>
          </a:p>
        </p:txBody>
      </p:sp>
      <p:pic>
        <p:nvPicPr>
          <p:cNvPr id="15"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0618" y="4968840"/>
            <a:ext cx="352934" cy="286582"/>
          </a:xfrm>
          <a:prstGeom prst="rect">
            <a:avLst/>
          </a:prstGeom>
        </p:spPr>
      </p:pic>
      <p:pic>
        <p:nvPicPr>
          <p:cNvPr id="3" name="Picture 2"/>
          <p:cNvPicPr>
            <a:picLocks noChangeAspect="1"/>
          </p:cNvPicPr>
          <p:nvPr/>
        </p:nvPicPr>
        <p:blipFill>
          <a:blip r:embed="rId6"/>
          <a:stretch>
            <a:fillRect/>
          </a:stretch>
        </p:blipFill>
        <p:spPr>
          <a:xfrm>
            <a:off x="4084637" y="4868862"/>
            <a:ext cx="1213756" cy="705671"/>
          </a:xfrm>
          <a:prstGeom prst="rect">
            <a:avLst/>
          </a:prstGeom>
        </p:spPr>
      </p:pic>
      <p:pic>
        <p:nvPicPr>
          <p:cNvPr id="10" name="Picture 9"/>
          <p:cNvPicPr>
            <a:picLocks noChangeAspect="1"/>
          </p:cNvPicPr>
          <p:nvPr/>
        </p:nvPicPr>
        <p:blipFill>
          <a:blip r:embed="rId7"/>
          <a:stretch>
            <a:fillRect/>
          </a:stretch>
        </p:blipFill>
        <p:spPr>
          <a:xfrm>
            <a:off x="10024255" y="4733537"/>
            <a:ext cx="1596285" cy="716280"/>
          </a:xfrm>
          <a:prstGeom prst="rect">
            <a:avLst/>
          </a:prstGeom>
        </p:spPr>
      </p:pic>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25663"/>
            <a:ext cx="11887200" cy="3176587"/>
          </a:xfrm>
        </p:spPr>
        <p:txBody>
          <a:bodyPr/>
          <a:lstStyle/>
          <a:p>
            <a:r>
              <a:rPr lang="es-ES" b="1" dirty="0"/>
              <a:t>Demo</a:t>
            </a:r>
            <a:br>
              <a:rPr lang="es-ES" dirty="0"/>
            </a:br>
            <a:r>
              <a:rPr lang="es-ES" dirty="0"/>
              <a:t>Autenticación LDAP</a:t>
            </a:r>
          </a:p>
        </p:txBody>
      </p:sp>
    </p:spTree>
    <p:extLst>
      <p:ext uri="{BB962C8B-B14F-4D97-AF65-F5344CB8AC3E}">
        <p14:creationId xmlns:p14="http://schemas.microsoft.com/office/powerpoint/2010/main" val="26616362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80379" y="1254085"/>
            <a:ext cx="780290" cy="780290"/>
          </a:xfrm>
          <a:prstGeom prst="rect">
            <a:avLst/>
          </a:prstGeom>
        </p:spPr>
      </p:pic>
      <p:pic>
        <p:nvPicPr>
          <p:cNvPr id="5" name="Picture 4"/>
          <p:cNvPicPr>
            <a:picLocks noChangeAspect="1"/>
          </p:cNvPicPr>
          <p:nvPr/>
        </p:nvPicPr>
        <p:blipFill>
          <a:blip r:embed="rId4"/>
          <a:stretch>
            <a:fillRect/>
          </a:stretch>
        </p:blipFill>
        <p:spPr>
          <a:xfrm>
            <a:off x="1296513" y="1256968"/>
            <a:ext cx="780290" cy="780290"/>
          </a:xfrm>
          <a:prstGeom prst="rect">
            <a:avLst/>
          </a:prstGeom>
        </p:spPr>
      </p:pic>
      <p:pic>
        <p:nvPicPr>
          <p:cNvPr id="6" name="Picture 5"/>
          <p:cNvPicPr>
            <a:picLocks noChangeAspect="1"/>
          </p:cNvPicPr>
          <p:nvPr/>
        </p:nvPicPr>
        <p:blipFill>
          <a:blip r:embed="rId5"/>
          <a:stretch>
            <a:fillRect/>
          </a:stretch>
        </p:blipFill>
        <p:spPr>
          <a:xfrm>
            <a:off x="6286413" y="4455729"/>
            <a:ext cx="780290" cy="780290"/>
          </a:xfrm>
          <a:prstGeom prst="rect">
            <a:avLst/>
          </a:prstGeom>
        </p:spPr>
      </p:pic>
      <p:pic>
        <p:nvPicPr>
          <p:cNvPr id="8" name="Picture 7"/>
          <p:cNvPicPr>
            <a:picLocks noChangeAspect="1"/>
          </p:cNvPicPr>
          <p:nvPr/>
        </p:nvPicPr>
        <p:blipFill>
          <a:blip r:embed="rId4"/>
          <a:stretch>
            <a:fillRect/>
          </a:stretch>
        </p:blipFill>
        <p:spPr>
          <a:xfrm>
            <a:off x="1395684" y="3123636"/>
            <a:ext cx="780290" cy="780290"/>
          </a:xfrm>
          <a:prstGeom prst="rect">
            <a:avLst/>
          </a:prstGeom>
        </p:spPr>
      </p:pic>
      <p:pic>
        <p:nvPicPr>
          <p:cNvPr id="9" name="Picture 4" descr="http://www.profesionalhosting.com/images/iconos_genericos/windows-server-standar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0293" y="3513781"/>
            <a:ext cx="345368" cy="3453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68354" y="2109386"/>
            <a:ext cx="2228182" cy="830997"/>
          </a:xfrm>
          <a:prstGeom prst="rect">
            <a:avLst/>
          </a:prstGeom>
          <a:noFill/>
        </p:spPr>
        <p:txBody>
          <a:bodyPr wrap="square" lIns="0" tIns="0" rIns="0" bIns="0" rtlCol="0">
            <a:spAutoFit/>
          </a:bodyPr>
          <a:lstStyle/>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Windows Server 2016</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ADDS </a:t>
            </a:r>
            <a:r>
              <a:rPr lang="es-ES" sz="1200" dirty="0" err="1">
                <a:gradFill>
                  <a:gsLst>
                    <a:gs pos="2917">
                      <a:schemeClr val="tx1"/>
                    </a:gs>
                    <a:gs pos="30000">
                      <a:schemeClr val="tx1"/>
                    </a:gs>
                  </a:gsLst>
                  <a:lin ang="5400000" scaled="0"/>
                </a:gradFill>
                <a:latin typeface="Consolas" panose="020B0609020204030204" pitchFamily="49" charset="0"/>
              </a:rPr>
              <a:t>Forest</a:t>
            </a:r>
            <a:r>
              <a:rPr lang="es-ES" sz="1200" dirty="0">
                <a:gradFill>
                  <a:gsLst>
                    <a:gs pos="2917">
                      <a:schemeClr val="tx1"/>
                    </a:gs>
                    <a:gs pos="30000">
                      <a:schemeClr val="tx1"/>
                    </a:gs>
                  </a:gsLst>
                  <a:lin ang="5400000" scaled="0"/>
                </a:gradFill>
                <a:latin typeface="Consolas" panose="020B0609020204030204" pitchFamily="49" charset="0"/>
              </a:rPr>
              <a:t>: </a:t>
            </a:r>
            <a:r>
              <a:rPr lang="es-ES" sz="1200" b="1" dirty="0">
                <a:gradFill>
                  <a:gsLst>
                    <a:gs pos="2917">
                      <a:schemeClr val="tx1"/>
                    </a:gs>
                    <a:gs pos="30000">
                      <a:schemeClr val="tx1"/>
                    </a:gs>
                  </a:gsLst>
                  <a:lin ang="5400000" scaled="0"/>
                </a:gradFill>
                <a:latin typeface="Consolas" panose="020B0609020204030204" pitchFamily="49" charset="0"/>
              </a:rPr>
              <a:t>lahaya3.com</a:t>
            </a:r>
          </a:p>
          <a:p>
            <a:pPr>
              <a:lnSpc>
                <a:spcPct val="90000"/>
              </a:lnSpc>
            </a:pPr>
            <a:endParaRPr lang="es-ES" sz="1200" dirty="0">
              <a:gradFill>
                <a:gsLst>
                  <a:gs pos="2917">
                    <a:schemeClr val="tx1"/>
                  </a:gs>
                  <a:gs pos="30000">
                    <a:schemeClr val="tx1"/>
                  </a:gs>
                </a:gsLst>
                <a:lin ang="5400000" scaled="0"/>
              </a:gradFill>
              <a:latin typeface="Consolas" panose="020B0609020204030204" pitchFamily="49" charset="0"/>
            </a:endParaRPr>
          </a:p>
          <a:p>
            <a:pPr>
              <a:lnSpc>
                <a:spcPct val="90000"/>
              </a:lnSpc>
            </a:pPr>
            <a:r>
              <a:rPr lang="es-ES" sz="1200" dirty="0" err="1">
                <a:gradFill>
                  <a:gsLst>
                    <a:gs pos="2917">
                      <a:schemeClr val="tx1"/>
                    </a:gs>
                    <a:gs pos="30000">
                      <a:schemeClr val="tx1"/>
                    </a:gs>
                  </a:gsLst>
                  <a:lin ang="5400000" scaled="0"/>
                </a:gradFill>
                <a:latin typeface="Consolas" panose="020B0609020204030204" pitchFamily="49" charset="0"/>
              </a:rPr>
              <a:t>Name</a:t>
            </a:r>
            <a:r>
              <a:rPr lang="es-ES" sz="1200" dirty="0">
                <a:gradFill>
                  <a:gsLst>
                    <a:gs pos="2917">
                      <a:schemeClr val="tx1"/>
                    </a:gs>
                    <a:gs pos="30000">
                      <a:schemeClr val="tx1"/>
                    </a:gs>
                  </a:gsLst>
                  <a:lin ang="5400000" scaled="0"/>
                </a:gradFill>
                <a:latin typeface="Consolas" panose="020B0609020204030204" pitchFamily="49" charset="0"/>
              </a:rPr>
              <a:t>: techsumdc2016</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IP: 10.0.1.4</a:t>
            </a:r>
          </a:p>
        </p:txBody>
      </p:sp>
      <p:sp>
        <p:nvSpPr>
          <p:cNvPr id="11" name="TextBox 10"/>
          <p:cNvSpPr txBox="1"/>
          <p:nvPr/>
        </p:nvSpPr>
        <p:spPr>
          <a:xfrm>
            <a:off x="4057572" y="2082957"/>
            <a:ext cx="3393250" cy="1163395"/>
          </a:xfrm>
          <a:prstGeom prst="rect">
            <a:avLst/>
          </a:prstGeom>
          <a:noFill/>
        </p:spPr>
        <p:txBody>
          <a:bodyPr wrap="square" lIns="0" tIns="0" rIns="0" bIns="0" rtlCol="0">
            <a:spAutoFit/>
          </a:bodyPr>
          <a:lstStyle/>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Windows Server 2016</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ADFS </a:t>
            </a:r>
            <a:r>
              <a:rPr lang="es-ES" sz="1200" dirty="0" err="1">
                <a:gradFill>
                  <a:gsLst>
                    <a:gs pos="2917">
                      <a:schemeClr val="tx1"/>
                    </a:gs>
                    <a:gs pos="30000">
                      <a:schemeClr val="tx1"/>
                    </a:gs>
                  </a:gsLst>
                  <a:lin ang="5400000" scaled="0"/>
                </a:gradFill>
                <a:latin typeface="Consolas" panose="020B0609020204030204" pitchFamily="49" charset="0"/>
              </a:rPr>
              <a:t>Forest</a:t>
            </a:r>
            <a:r>
              <a:rPr lang="es-ES" sz="1200" dirty="0">
                <a:gradFill>
                  <a:gsLst>
                    <a:gs pos="2917">
                      <a:schemeClr val="tx1"/>
                    </a:gs>
                    <a:gs pos="30000">
                      <a:schemeClr val="tx1"/>
                    </a:gs>
                  </a:gsLst>
                  <a:lin ang="5400000" scaled="0"/>
                </a:gradFill>
                <a:latin typeface="Consolas" panose="020B0609020204030204" pitchFamily="49" charset="0"/>
              </a:rPr>
              <a:t>: </a:t>
            </a:r>
            <a:r>
              <a:rPr lang="es-ES" sz="1200" b="1" dirty="0">
                <a:gradFill>
                  <a:gsLst>
                    <a:gs pos="2917">
                      <a:schemeClr val="tx1"/>
                    </a:gs>
                    <a:gs pos="30000">
                      <a:schemeClr val="tx1"/>
                    </a:gs>
                  </a:gsLst>
                  <a:lin ang="5400000" scaled="0"/>
                </a:gradFill>
                <a:latin typeface="Consolas" panose="020B0609020204030204" pitchFamily="49" charset="0"/>
              </a:rPr>
              <a:t>lahaya3.com</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Local CP Trust: </a:t>
            </a:r>
            <a:r>
              <a:rPr lang="es-ES" sz="1200" b="1" dirty="0">
                <a:gradFill>
                  <a:gsLst>
                    <a:gs pos="2917">
                      <a:schemeClr val="tx1"/>
                    </a:gs>
                    <a:gs pos="30000">
                      <a:schemeClr val="tx1"/>
                    </a:gs>
                  </a:gsLst>
                  <a:lin ang="5400000" scaled="0"/>
                </a:gradFill>
                <a:latin typeface="Consolas" panose="020B0609020204030204" pitchFamily="49" charset="0"/>
              </a:rPr>
              <a:t>oldschool.lahaya3.com</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Local CP Trust: </a:t>
            </a:r>
            <a:r>
              <a:rPr lang="es-ES" sz="1200" b="1" dirty="0">
                <a:gradFill>
                  <a:gsLst>
                    <a:gs pos="2917">
                      <a:schemeClr val="tx1"/>
                    </a:gs>
                    <a:gs pos="30000">
                      <a:schemeClr val="tx1"/>
                    </a:gs>
                  </a:gsLst>
                  <a:lin ang="5400000" scaled="0"/>
                </a:gradFill>
                <a:latin typeface="Consolas" panose="020B0609020204030204" pitchFamily="49" charset="0"/>
              </a:rPr>
              <a:t>openldap.lahaya3.com</a:t>
            </a:r>
          </a:p>
          <a:p>
            <a:pPr>
              <a:lnSpc>
                <a:spcPct val="90000"/>
              </a:lnSpc>
            </a:pPr>
            <a:endParaRPr lang="es-ES" sz="1200" dirty="0">
              <a:gradFill>
                <a:gsLst>
                  <a:gs pos="2917">
                    <a:schemeClr val="tx1"/>
                  </a:gs>
                  <a:gs pos="30000">
                    <a:schemeClr val="tx1"/>
                  </a:gs>
                </a:gsLst>
                <a:lin ang="5400000" scaled="0"/>
              </a:gradFill>
              <a:latin typeface="Consolas" panose="020B0609020204030204" pitchFamily="49" charset="0"/>
            </a:endParaRPr>
          </a:p>
          <a:p>
            <a:pPr>
              <a:lnSpc>
                <a:spcPct val="90000"/>
              </a:lnSpc>
            </a:pPr>
            <a:r>
              <a:rPr lang="es-ES" sz="1200" dirty="0" err="1">
                <a:gradFill>
                  <a:gsLst>
                    <a:gs pos="2917">
                      <a:schemeClr val="tx1"/>
                    </a:gs>
                    <a:gs pos="30000">
                      <a:schemeClr val="tx1"/>
                    </a:gs>
                  </a:gsLst>
                  <a:lin ang="5400000" scaled="0"/>
                </a:gradFill>
                <a:latin typeface="Consolas" panose="020B0609020204030204" pitchFamily="49" charset="0"/>
              </a:rPr>
              <a:t>Name</a:t>
            </a:r>
            <a:r>
              <a:rPr lang="es-ES" sz="1200" dirty="0">
                <a:gradFill>
                  <a:gsLst>
                    <a:gs pos="2917">
                      <a:schemeClr val="tx1"/>
                    </a:gs>
                    <a:gs pos="30000">
                      <a:schemeClr val="tx1"/>
                    </a:gs>
                  </a:gsLst>
                  <a:lin ang="5400000" scaled="0"/>
                </a:gradFill>
                <a:latin typeface="Consolas" panose="020B0609020204030204" pitchFamily="49" charset="0"/>
              </a:rPr>
              <a:t>: techsumadfs2016</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IP: 10.0.1.7</a:t>
            </a:r>
          </a:p>
        </p:txBody>
      </p:sp>
      <p:sp>
        <p:nvSpPr>
          <p:cNvPr id="13" name="TextBox 12"/>
          <p:cNvSpPr txBox="1"/>
          <p:nvPr/>
        </p:nvSpPr>
        <p:spPr>
          <a:xfrm>
            <a:off x="343693" y="4014878"/>
            <a:ext cx="2978944" cy="830997"/>
          </a:xfrm>
          <a:prstGeom prst="rect">
            <a:avLst/>
          </a:prstGeom>
          <a:noFill/>
        </p:spPr>
        <p:txBody>
          <a:bodyPr wrap="square" lIns="0" tIns="0" rIns="0" bIns="0" rtlCol="0">
            <a:spAutoFit/>
          </a:bodyPr>
          <a:lstStyle/>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Windows Server 2008 R2 SP1</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ADDS </a:t>
            </a:r>
            <a:r>
              <a:rPr lang="es-ES" sz="1200" dirty="0" err="1">
                <a:gradFill>
                  <a:gsLst>
                    <a:gs pos="2917">
                      <a:schemeClr val="tx1"/>
                    </a:gs>
                    <a:gs pos="30000">
                      <a:schemeClr val="tx1"/>
                    </a:gs>
                  </a:gsLst>
                  <a:lin ang="5400000" scaled="0"/>
                </a:gradFill>
                <a:latin typeface="Consolas" panose="020B0609020204030204" pitchFamily="49" charset="0"/>
              </a:rPr>
              <a:t>Forest</a:t>
            </a:r>
            <a:r>
              <a:rPr lang="es-ES" sz="1200" dirty="0">
                <a:gradFill>
                  <a:gsLst>
                    <a:gs pos="2917">
                      <a:schemeClr val="tx1"/>
                    </a:gs>
                    <a:gs pos="30000">
                      <a:schemeClr val="tx1"/>
                    </a:gs>
                  </a:gsLst>
                  <a:lin ang="5400000" scaled="0"/>
                </a:gradFill>
                <a:latin typeface="Consolas" panose="020B0609020204030204" pitchFamily="49" charset="0"/>
              </a:rPr>
              <a:t>: </a:t>
            </a:r>
            <a:r>
              <a:rPr lang="es-ES" sz="1200" b="1" dirty="0">
                <a:gradFill>
                  <a:gsLst>
                    <a:gs pos="2917">
                      <a:schemeClr val="tx1"/>
                    </a:gs>
                    <a:gs pos="30000">
                      <a:schemeClr val="tx1"/>
                    </a:gs>
                  </a:gsLst>
                  <a:lin ang="5400000" scaled="0"/>
                </a:gradFill>
                <a:latin typeface="Consolas" panose="020B0609020204030204" pitchFamily="49" charset="0"/>
              </a:rPr>
              <a:t>oldschool.lahaya3.com</a:t>
            </a:r>
          </a:p>
          <a:p>
            <a:pPr>
              <a:lnSpc>
                <a:spcPct val="90000"/>
              </a:lnSpc>
            </a:pPr>
            <a:endParaRPr lang="es-ES" sz="1200" dirty="0">
              <a:gradFill>
                <a:gsLst>
                  <a:gs pos="2917">
                    <a:schemeClr val="tx1"/>
                  </a:gs>
                  <a:gs pos="30000">
                    <a:schemeClr val="tx1"/>
                  </a:gs>
                </a:gsLst>
                <a:lin ang="5400000" scaled="0"/>
              </a:gradFill>
              <a:latin typeface="Consolas" panose="020B0609020204030204" pitchFamily="49" charset="0"/>
            </a:endParaRPr>
          </a:p>
          <a:p>
            <a:pPr>
              <a:lnSpc>
                <a:spcPct val="90000"/>
              </a:lnSpc>
            </a:pPr>
            <a:r>
              <a:rPr lang="es-ES" sz="1200" dirty="0" err="1">
                <a:gradFill>
                  <a:gsLst>
                    <a:gs pos="2917">
                      <a:schemeClr val="tx1"/>
                    </a:gs>
                    <a:gs pos="30000">
                      <a:schemeClr val="tx1"/>
                    </a:gs>
                  </a:gsLst>
                  <a:lin ang="5400000" scaled="0"/>
                </a:gradFill>
                <a:latin typeface="Consolas" panose="020B0609020204030204" pitchFamily="49" charset="0"/>
              </a:rPr>
              <a:t>Name</a:t>
            </a:r>
            <a:r>
              <a:rPr lang="es-ES" sz="1200" dirty="0">
                <a:gradFill>
                  <a:gsLst>
                    <a:gs pos="2917">
                      <a:schemeClr val="tx1"/>
                    </a:gs>
                    <a:gs pos="30000">
                      <a:schemeClr val="tx1"/>
                    </a:gs>
                  </a:gsLst>
                  <a:lin ang="5400000" scaled="0"/>
                </a:gradFill>
                <a:latin typeface="Consolas" panose="020B0609020204030204" pitchFamily="49" charset="0"/>
              </a:rPr>
              <a:t>: techsumdc2008r2</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IP: 10.0.1.5</a:t>
            </a:r>
          </a:p>
        </p:txBody>
      </p:sp>
      <p:sp>
        <p:nvSpPr>
          <p:cNvPr id="14" name="TextBox 13"/>
          <p:cNvSpPr txBox="1"/>
          <p:nvPr/>
        </p:nvSpPr>
        <p:spPr>
          <a:xfrm>
            <a:off x="5792717" y="5333357"/>
            <a:ext cx="4043930" cy="830997"/>
          </a:xfrm>
          <a:prstGeom prst="rect">
            <a:avLst/>
          </a:prstGeom>
          <a:noFill/>
        </p:spPr>
        <p:txBody>
          <a:bodyPr wrap="square" lIns="0" tIns="0" rIns="0" bIns="0" rtlCol="0">
            <a:spAutoFit/>
          </a:bodyPr>
          <a:lstStyle/>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Ubuntu GNU/Linux 14.04</a:t>
            </a:r>
          </a:p>
          <a:p>
            <a:pPr>
              <a:lnSpc>
                <a:spcPct val="90000"/>
              </a:lnSpc>
            </a:pPr>
            <a:r>
              <a:rPr lang="es-ES" sz="1200" dirty="0" err="1">
                <a:gradFill>
                  <a:gsLst>
                    <a:gs pos="2917">
                      <a:schemeClr val="tx1"/>
                    </a:gs>
                    <a:gs pos="30000">
                      <a:schemeClr val="tx1"/>
                    </a:gs>
                  </a:gsLst>
                  <a:lin ang="5400000" scaled="0"/>
                </a:gradFill>
                <a:latin typeface="Consolas" panose="020B0609020204030204" pitchFamily="49" charset="0"/>
              </a:rPr>
              <a:t>OpenLDAP</a:t>
            </a:r>
            <a:r>
              <a:rPr lang="es-ES" sz="1200" dirty="0">
                <a:gradFill>
                  <a:gsLst>
                    <a:gs pos="2917">
                      <a:schemeClr val="tx1"/>
                    </a:gs>
                    <a:gs pos="30000">
                      <a:schemeClr val="tx1"/>
                    </a:gs>
                  </a:gsLst>
                  <a:lin ang="5400000" scaled="0"/>
                </a:gradFill>
                <a:latin typeface="Consolas" panose="020B0609020204030204" pitchFamily="49" charset="0"/>
              </a:rPr>
              <a:t> </a:t>
            </a:r>
            <a:r>
              <a:rPr lang="es-ES" sz="1200" dirty="0" err="1">
                <a:gradFill>
                  <a:gsLst>
                    <a:gs pos="2917">
                      <a:schemeClr val="tx1"/>
                    </a:gs>
                    <a:gs pos="30000">
                      <a:schemeClr val="tx1"/>
                    </a:gs>
                  </a:gsLst>
                  <a:lin ang="5400000" scaled="0"/>
                </a:gradFill>
                <a:latin typeface="Consolas" panose="020B0609020204030204" pitchFamily="49" charset="0"/>
              </a:rPr>
              <a:t>Forest</a:t>
            </a:r>
            <a:r>
              <a:rPr lang="es-ES" sz="1200" dirty="0">
                <a:gradFill>
                  <a:gsLst>
                    <a:gs pos="2917">
                      <a:schemeClr val="tx1"/>
                    </a:gs>
                    <a:gs pos="30000">
                      <a:schemeClr val="tx1"/>
                    </a:gs>
                  </a:gsLst>
                  <a:lin ang="5400000" scaled="0"/>
                </a:gradFill>
                <a:latin typeface="Consolas" panose="020B0609020204030204" pitchFamily="49" charset="0"/>
              </a:rPr>
              <a:t>: openldap.lahaya3.com</a:t>
            </a:r>
          </a:p>
          <a:p>
            <a:pPr>
              <a:lnSpc>
                <a:spcPct val="90000"/>
              </a:lnSpc>
            </a:pPr>
            <a:endParaRPr lang="es-ES" sz="1200" dirty="0">
              <a:gradFill>
                <a:gsLst>
                  <a:gs pos="2917">
                    <a:schemeClr val="tx1"/>
                  </a:gs>
                  <a:gs pos="30000">
                    <a:schemeClr val="tx1"/>
                  </a:gs>
                </a:gsLst>
                <a:lin ang="5400000" scaled="0"/>
              </a:gradFill>
              <a:latin typeface="Consolas" panose="020B0609020204030204" pitchFamily="49" charset="0"/>
            </a:endParaRPr>
          </a:p>
          <a:p>
            <a:pPr>
              <a:lnSpc>
                <a:spcPct val="90000"/>
              </a:lnSpc>
            </a:pPr>
            <a:r>
              <a:rPr lang="es-ES" sz="1200" dirty="0" err="1">
                <a:gradFill>
                  <a:gsLst>
                    <a:gs pos="2917">
                      <a:schemeClr val="tx1"/>
                    </a:gs>
                    <a:gs pos="30000">
                      <a:schemeClr val="tx1"/>
                    </a:gs>
                  </a:gsLst>
                  <a:lin ang="5400000" scaled="0"/>
                </a:gradFill>
                <a:latin typeface="Consolas" panose="020B0609020204030204" pitchFamily="49" charset="0"/>
              </a:rPr>
              <a:t>Name</a:t>
            </a:r>
            <a:r>
              <a:rPr lang="es-ES" sz="1200" dirty="0">
                <a:gradFill>
                  <a:gsLst>
                    <a:gs pos="2917">
                      <a:schemeClr val="tx1"/>
                    </a:gs>
                    <a:gs pos="30000">
                      <a:schemeClr val="tx1"/>
                    </a:gs>
                  </a:gsLst>
                  <a:lin ang="5400000" scaled="0"/>
                </a:gradFill>
                <a:latin typeface="Consolas" panose="020B0609020204030204" pitchFamily="49" charset="0"/>
              </a:rPr>
              <a:t>: </a:t>
            </a:r>
            <a:r>
              <a:rPr lang="es-ES" sz="1200" dirty="0" err="1">
                <a:gradFill>
                  <a:gsLst>
                    <a:gs pos="2917">
                      <a:schemeClr val="tx1"/>
                    </a:gs>
                    <a:gs pos="30000">
                      <a:schemeClr val="tx1"/>
                    </a:gs>
                  </a:gsLst>
                  <a:lin ang="5400000" scaled="0"/>
                </a:gradFill>
                <a:latin typeface="Consolas" panose="020B0609020204030204" pitchFamily="49" charset="0"/>
              </a:rPr>
              <a:t>techsumopenldap</a:t>
            </a:r>
            <a:endParaRPr lang="es-ES" sz="1200" dirty="0">
              <a:gradFill>
                <a:gsLst>
                  <a:gs pos="2917">
                    <a:schemeClr val="tx1"/>
                  </a:gs>
                  <a:gs pos="30000">
                    <a:schemeClr val="tx1"/>
                  </a:gs>
                </a:gsLst>
                <a:lin ang="5400000" scaled="0"/>
              </a:gradFill>
              <a:latin typeface="Consolas" panose="020B0609020204030204" pitchFamily="49" charset="0"/>
            </a:endParaRP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IP: 10.0.1.6</a:t>
            </a:r>
          </a:p>
        </p:txBody>
      </p:sp>
      <p:pic>
        <p:nvPicPr>
          <p:cNvPr id="15" name="Picture 6" descr="https://static.betazeta.com/www.fayerwayer.com/up/2013/09/tux-linu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703" y="4731564"/>
            <a:ext cx="476767" cy="5531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imagenes.es.sftcdn.net/es/scrn/69654000/69654600/windows-server-2012-r2-05-535x53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6991" y="1664059"/>
            <a:ext cx="499375" cy="4993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imagenes.es.sftcdn.net/es/scrn/69654000/69654600/windows-server-2012-r2-05-535x53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5650" y="1639796"/>
            <a:ext cx="499375" cy="4993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Elbow Connector 191"/>
          <p:cNvCxnSpPr>
            <a:stCxn id="4" idx="1"/>
            <a:endCxn id="5" idx="3"/>
          </p:cNvCxnSpPr>
          <p:nvPr/>
        </p:nvCxnSpPr>
        <p:spPr>
          <a:xfrm rot="10800000" flipV="1">
            <a:off x="2076803" y="1644229"/>
            <a:ext cx="3203576" cy="2883"/>
          </a:xfrm>
          <a:prstGeom prst="bentConnector3">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90885" y="1460770"/>
            <a:ext cx="2563335" cy="166199"/>
          </a:xfrm>
          <a:prstGeom prst="rect">
            <a:avLst/>
          </a:prstGeom>
          <a:noFill/>
        </p:spPr>
        <p:txBody>
          <a:bodyPr wrap="square" lIns="0" tIns="0" rIns="0" bIns="0" rtlCol="0">
            <a:spAutoFit/>
          </a:bodyPr>
          <a:lstStyle/>
          <a:p>
            <a:pPr algn="ctr">
              <a:lnSpc>
                <a:spcPct val="90000"/>
              </a:lnSpc>
            </a:pPr>
            <a:r>
              <a:rPr lang="es-ES" sz="1200" dirty="0">
                <a:gradFill>
                  <a:gsLst>
                    <a:gs pos="2917">
                      <a:schemeClr val="tx1"/>
                    </a:gs>
                    <a:gs pos="30000">
                      <a:schemeClr val="tx1"/>
                    </a:gs>
                  </a:gsLst>
                  <a:lin ang="5400000" scaled="0"/>
                </a:gradFill>
                <a:latin typeface="Consolas" panose="020B0609020204030204" pitchFamily="49" charset="0"/>
              </a:rPr>
              <a:t>Unido a dominio lahaya3.com</a:t>
            </a:r>
          </a:p>
        </p:txBody>
      </p:sp>
      <p:cxnSp>
        <p:nvCxnSpPr>
          <p:cNvPr id="23" name="Elbow Connector 210"/>
          <p:cNvCxnSpPr/>
          <p:nvPr/>
        </p:nvCxnSpPr>
        <p:spPr>
          <a:xfrm rot="10800000" flipV="1">
            <a:off x="1993233" y="1908217"/>
            <a:ext cx="3287146" cy="1459962"/>
          </a:xfrm>
          <a:prstGeom prst="bentConnector3">
            <a:avLst>
              <a:gd name="adj1" fmla="val 43404"/>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96380" y="3177408"/>
            <a:ext cx="1314994" cy="166199"/>
          </a:xfrm>
          <a:prstGeom prst="rect">
            <a:avLst/>
          </a:prstGeom>
          <a:noFill/>
        </p:spPr>
        <p:txBody>
          <a:bodyPr wrap="square" lIns="0" tIns="0" rIns="0" bIns="0" rtlCol="0">
            <a:spAutoFit/>
          </a:bodyPr>
          <a:lstStyle/>
          <a:p>
            <a:pPr algn="ctr">
              <a:lnSpc>
                <a:spcPct val="90000"/>
              </a:lnSpc>
            </a:pPr>
            <a:r>
              <a:rPr lang="es-ES" sz="1200" dirty="0">
                <a:gradFill>
                  <a:gsLst>
                    <a:gs pos="2917">
                      <a:schemeClr val="tx1"/>
                    </a:gs>
                    <a:gs pos="30000">
                      <a:schemeClr val="tx1"/>
                    </a:gs>
                  </a:gsLst>
                  <a:lin ang="5400000" scaled="0"/>
                </a:gradFill>
                <a:latin typeface="Consolas" panose="020B0609020204030204" pitchFamily="49" charset="0"/>
              </a:rPr>
              <a:t>Conexión LDAP</a:t>
            </a:r>
          </a:p>
        </p:txBody>
      </p:sp>
      <p:cxnSp>
        <p:nvCxnSpPr>
          <p:cNvPr id="25" name="Elbow Connector 215"/>
          <p:cNvCxnSpPr>
            <a:endCxn id="6" idx="1"/>
          </p:cNvCxnSpPr>
          <p:nvPr/>
        </p:nvCxnSpPr>
        <p:spPr>
          <a:xfrm>
            <a:off x="3842281" y="3368180"/>
            <a:ext cx="2444132" cy="1477694"/>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39063" y="4628739"/>
            <a:ext cx="1314994" cy="166199"/>
          </a:xfrm>
          <a:prstGeom prst="rect">
            <a:avLst/>
          </a:prstGeom>
          <a:noFill/>
        </p:spPr>
        <p:txBody>
          <a:bodyPr wrap="square" lIns="0" tIns="0" rIns="0" bIns="0" rtlCol="0">
            <a:spAutoFit/>
          </a:bodyPr>
          <a:lstStyle/>
          <a:p>
            <a:pPr algn="ctr">
              <a:lnSpc>
                <a:spcPct val="90000"/>
              </a:lnSpc>
            </a:pPr>
            <a:r>
              <a:rPr lang="es-ES" sz="1200" dirty="0">
                <a:gradFill>
                  <a:gsLst>
                    <a:gs pos="2917">
                      <a:schemeClr val="tx1"/>
                    </a:gs>
                    <a:gs pos="30000">
                      <a:schemeClr val="tx1"/>
                    </a:gs>
                  </a:gsLst>
                  <a:lin ang="5400000" scaled="0"/>
                </a:gradFill>
                <a:latin typeface="Consolas" panose="020B0609020204030204" pitchFamily="49" charset="0"/>
              </a:rPr>
              <a:t>Conexión LDAP</a:t>
            </a:r>
          </a:p>
        </p:txBody>
      </p:sp>
      <p:sp>
        <p:nvSpPr>
          <p:cNvPr id="27" name="TextBox 26"/>
          <p:cNvSpPr txBox="1"/>
          <p:nvPr/>
        </p:nvSpPr>
        <p:spPr>
          <a:xfrm>
            <a:off x="1622598" y="5786280"/>
            <a:ext cx="2376492" cy="997196"/>
          </a:xfrm>
          <a:prstGeom prst="rect">
            <a:avLst/>
          </a:prstGeom>
          <a:noFill/>
        </p:spPr>
        <p:txBody>
          <a:bodyPr wrap="square" lIns="0" tIns="0" rIns="0" bIns="0" rtlCol="0">
            <a:spAutoFit/>
          </a:bodyPr>
          <a:lstStyle/>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mariano@lahaya3.com</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albert@lahaya3.com</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pdr@oldschool.lahaya3.com</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susana@oldschool.lahaya3.com</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pablo@openldap.lahaya3.com</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mike@openldap.lahaya3.com</a:t>
            </a:r>
          </a:p>
        </p:txBody>
      </p:sp>
      <p:pic>
        <p:nvPicPr>
          <p:cNvPr id="28" name="Picture 27"/>
          <p:cNvPicPr>
            <a:picLocks noChangeAspect="1"/>
          </p:cNvPicPr>
          <p:nvPr/>
        </p:nvPicPr>
        <p:blipFill>
          <a:blip r:embed="rId9"/>
          <a:stretch>
            <a:fillRect/>
          </a:stretch>
        </p:blipFill>
        <p:spPr>
          <a:xfrm>
            <a:off x="2413935" y="5127863"/>
            <a:ext cx="565201" cy="565201"/>
          </a:xfrm>
          <a:prstGeom prst="rect">
            <a:avLst/>
          </a:prstGeom>
        </p:spPr>
      </p:pic>
      <p:sp>
        <p:nvSpPr>
          <p:cNvPr id="31" name="Title 1"/>
          <p:cNvSpPr>
            <a:spLocks noGrp="1"/>
          </p:cNvSpPr>
          <p:nvPr>
            <p:ph type="title"/>
          </p:nvPr>
        </p:nvSpPr>
        <p:spPr>
          <a:xfrm>
            <a:off x="274639" y="295274"/>
            <a:ext cx="11889564" cy="917575"/>
          </a:xfrm>
        </p:spPr>
        <p:txBody>
          <a:bodyPr/>
          <a:lstStyle/>
          <a:p>
            <a:r>
              <a:rPr lang="es-ES" dirty="0"/>
              <a:t>Arquitectura de la solución</a:t>
            </a:r>
          </a:p>
        </p:txBody>
      </p:sp>
      <p:grpSp>
        <p:nvGrpSpPr>
          <p:cNvPr id="32" name="Group 31"/>
          <p:cNvGrpSpPr/>
          <p:nvPr/>
        </p:nvGrpSpPr>
        <p:grpSpPr>
          <a:xfrm>
            <a:off x="10524684" y="2219122"/>
            <a:ext cx="990600" cy="1027230"/>
            <a:chOff x="9231251" y="1316982"/>
            <a:chExt cx="990600" cy="1027230"/>
          </a:xfrm>
        </p:grpSpPr>
        <p:grpSp>
          <p:nvGrpSpPr>
            <p:cNvPr id="33" name="Group 4"/>
            <p:cNvGrpSpPr>
              <a:grpSpLocks noChangeAspect="1"/>
            </p:cNvGrpSpPr>
            <p:nvPr/>
          </p:nvGrpSpPr>
          <p:grpSpPr bwMode="auto">
            <a:xfrm>
              <a:off x="9329196" y="1687440"/>
              <a:ext cx="660939" cy="656772"/>
              <a:chOff x="3125" y="1415"/>
              <a:chExt cx="1586" cy="1576"/>
            </a:xfrm>
            <a:solidFill>
              <a:schemeClr val="tx2"/>
            </a:solidFill>
          </p:grpSpPr>
          <p:sp>
            <p:nvSpPr>
              <p:cNvPr id="35"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1863" fontAlgn="base">
                  <a:spcBef>
                    <a:spcPct val="0"/>
                  </a:spcBef>
                  <a:spcAft>
                    <a:spcPct val="0"/>
                  </a:spcAft>
                </a:pPr>
                <a:endParaRPr lang="en-US">
                  <a:solidFill>
                    <a:srgbClr val="FFFFFF"/>
                  </a:solidFill>
                  <a:ea typeface="ＭＳ Ｐゴシック" charset="0"/>
                </a:endParaRPr>
              </a:p>
            </p:txBody>
          </p:sp>
          <p:sp>
            <p:nvSpPr>
              <p:cNvPr id="36"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1863" fontAlgn="base">
                  <a:spcBef>
                    <a:spcPct val="0"/>
                  </a:spcBef>
                  <a:spcAft>
                    <a:spcPct val="0"/>
                  </a:spcAft>
                </a:pPr>
                <a:endParaRPr lang="en-US">
                  <a:solidFill>
                    <a:srgbClr val="FFFFFF"/>
                  </a:solidFill>
                  <a:ea typeface="ＭＳ Ｐゴシック" charset="0"/>
                </a:endParaRPr>
              </a:p>
            </p:txBody>
          </p:sp>
          <p:sp>
            <p:nvSpPr>
              <p:cNvPr id="37"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1863" fontAlgn="base">
                  <a:spcBef>
                    <a:spcPct val="0"/>
                  </a:spcBef>
                  <a:spcAft>
                    <a:spcPct val="0"/>
                  </a:spcAft>
                </a:pPr>
                <a:endParaRPr lang="en-US">
                  <a:solidFill>
                    <a:srgbClr val="FFFFFF"/>
                  </a:solidFill>
                  <a:ea typeface="ＭＳ Ｐゴシック" charset="0"/>
                </a:endParaRPr>
              </a:p>
            </p:txBody>
          </p:sp>
        </p:grpSp>
        <p:sp>
          <p:nvSpPr>
            <p:cNvPr id="34" name="TextBox 33"/>
            <p:cNvSpPr txBox="1"/>
            <p:nvPr/>
          </p:nvSpPr>
          <p:spPr>
            <a:xfrm>
              <a:off x="9231251" y="1316982"/>
              <a:ext cx="990600"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rgbClr val="000000"/>
                  </a:solidFill>
                </a:rPr>
                <a:t>Azure AD</a:t>
              </a:r>
            </a:p>
          </p:txBody>
        </p:sp>
      </p:grpSp>
      <p:grpSp>
        <p:nvGrpSpPr>
          <p:cNvPr id="38" name="Group 37"/>
          <p:cNvGrpSpPr/>
          <p:nvPr/>
        </p:nvGrpSpPr>
        <p:grpSpPr>
          <a:xfrm>
            <a:off x="10147227" y="3442985"/>
            <a:ext cx="1816265" cy="1570963"/>
            <a:chOff x="8822416" y="4079997"/>
            <a:chExt cx="3026266" cy="2424511"/>
          </a:xfrm>
        </p:grpSpPr>
        <p:sp>
          <p:nvSpPr>
            <p:cNvPr id="39" name="Rectangle 38"/>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fontAlgn="base">
                <a:lnSpc>
                  <a:spcPct val="90000"/>
                </a:lnSpc>
                <a:spcBef>
                  <a:spcPct val="0"/>
                </a:spcBef>
                <a:spcAft>
                  <a:spcPct val="0"/>
                </a:spcAft>
                <a:defRPr/>
              </a:pPr>
              <a:r>
                <a:rPr lang="en-US" dirty="0">
                  <a:solidFill>
                    <a:srgbClr val="000000"/>
                  </a:solidFill>
                  <a:latin typeface="Segoe UI Light"/>
                </a:rPr>
                <a:t>Cloud</a:t>
              </a:r>
            </a:p>
          </p:txBody>
        </p:sp>
        <p:grpSp>
          <p:nvGrpSpPr>
            <p:cNvPr id="40" name="Group 39"/>
            <p:cNvGrpSpPr/>
            <p:nvPr/>
          </p:nvGrpSpPr>
          <p:grpSpPr>
            <a:xfrm>
              <a:off x="8944775" y="4079997"/>
              <a:ext cx="2892258" cy="1980669"/>
              <a:chOff x="9418029" y="3256415"/>
              <a:chExt cx="2767201" cy="1895027"/>
            </a:xfrm>
          </p:grpSpPr>
          <p:grpSp>
            <p:nvGrpSpPr>
              <p:cNvPr id="41" name="Group 40"/>
              <p:cNvGrpSpPr/>
              <p:nvPr/>
            </p:nvGrpSpPr>
            <p:grpSpPr>
              <a:xfrm>
                <a:off x="10726740" y="3256415"/>
                <a:ext cx="1458490" cy="980587"/>
                <a:chOff x="10567039" y="3271142"/>
                <a:chExt cx="1458490" cy="980587"/>
              </a:xfrm>
            </p:grpSpPr>
            <p:pic>
              <p:nvPicPr>
                <p:cNvPr id="48" name="Picture 47"/>
                <p:cNvPicPr>
                  <a:picLocks noChangeAspect="1"/>
                </p:cNvPicPr>
                <p:nvPr/>
              </p:nvPicPr>
              <p:blipFill>
                <a:blip r:embed="rId10"/>
                <a:stretch>
                  <a:fillRect/>
                </a:stretch>
              </p:blipFill>
              <p:spPr>
                <a:xfrm>
                  <a:off x="10567039" y="3271142"/>
                  <a:ext cx="1458490" cy="980587"/>
                </a:xfrm>
                <a:prstGeom prst="rect">
                  <a:avLst/>
                </a:prstGeom>
              </p:spPr>
            </p:pic>
            <p:sp>
              <p:nvSpPr>
                <p:cNvPr id="49" name="TextBox 48"/>
                <p:cNvSpPr txBox="1"/>
                <p:nvPr/>
              </p:nvSpPr>
              <p:spPr>
                <a:xfrm>
                  <a:off x="10691609" y="3647935"/>
                  <a:ext cx="1333920" cy="239033"/>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SaaS</a:t>
                  </a:r>
                </a:p>
              </p:txBody>
            </p:sp>
          </p:grpSp>
          <p:grpSp>
            <p:nvGrpSpPr>
              <p:cNvPr id="42" name="Group 41"/>
              <p:cNvGrpSpPr/>
              <p:nvPr/>
            </p:nvGrpSpPr>
            <p:grpSpPr>
              <a:xfrm>
                <a:off x="9418029" y="3373118"/>
                <a:ext cx="1641567" cy="1112793"/>
                <a:chOff x="9408112" y="3317093"/>
                <a:chExt cx="1292341" cy="876058"/>
              </a:xfrm>
            </p:grpSpPr>
            <p:pic>
              <p:nvPicPr>
                <p:cNvPr id="46" name="Picture 45"/>
                <p:cNvPicPr>
                  <a:picLocks noChangeAspect="1"/>
                </p:cNvPicPr>
                <p:nvPr/>
              </p:nvPicPr>
              <p:blipFill>
                <a:blip r:embed="rId11"/>
                <a:stretch>
                  <a:fillRect/>
                </a:stretch>
              </p:blipFill>
              <p:spPr>
                <a:xfrm>
                  <a:off x="9408112" y="3317093"/>
                  <a:ext cx="1292341" cy="876058"/>
                </a:xfrm>
                <a:prstGeom prst="rect">
                  <a:avLst/>
                </a:prstGeom>
              </p:spPr>
            </p:pic>
            <p:sp>
              <p:nvSpPr>
                <p:cNvPr id="47" name="TextBox 46"/>
                <p:cNvSpPr txBox="1"/>
                <p:nvPr/>
              </p:nvSpPr>
              <p:spPr>
                <a:xfrm>
                  <a:off x="9442526" y="3700547"/>
                  <a:ext cx="1185112" cy="188181"/>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Azure</a:t>
                  </a:r>
                </a:p>
              </p:txBody>
            </p:sp>
          </p:grpSp>
          <p:grpSp>
            <p:nvGrpSpPr>
              <p:cNvPr id="43" name="Group 42"/>
              <p:cNvGrpSpPr/>
              <p:nvPr/>
            </p:nvGrpSpPr>
            <p:grpSpPr>
              <a:xfrm>
                <a:off x="9885190" y="3976743"/>
                <a:ext cx="1740922" cy="1174699"/>
                <a:chOff x="9677491" y="3833539"/>
                <a:chExt cx="1740922" cy="1174699"/>
              </a:xfrm>
            </p:grpSpPr>
            <p:pic>
              <p:nvPicPr>
                <p:cNvPr id="44" name="Picture 43"/>
                <p:cNvPicPr>
                  <a:picLocks noChangeAspect="1"/>
                </p:cNvPicPr>
                <p:nvPr/>
              </p:nvPicPr>
              <p:blipFill>
                <a:blip r:embed="rId12"/>
                <a:stretch>
                  <a:fillRect/>
                </a:stretch>
              </p:blipFill>
              <p:spPr>
                <a:xfrm>
                  <a:off x="9677491" y="3833539"/>
                  <a:ext cx="1740922" cy="1174699"/>
                </a:xfrm>
                <a:prstGeom prst="rect">
                  <a:avLst/>
                </a:prstGeom>
              </p:spPr>
            </p:pic>
            <p:sp>
              <p:nvSpPr>
                <p:cNvPr id="45" name="TextBox 44"/>
                <p:cNvSpPr txBox="1"/>
                <p:nvPr/>
              </p:nvSpPr>
              <p:spPr>
                <a:xfrm>
                  <a:off x="9857161" y="4375617"/>
                  <a:ext cx="1489586" cy="239033"/>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chemeClr val="bg1"/>
                      </a:solidFill>
                      <a:latin typeface="Segoe UI Light"/>
                      <a:ea typeface="ＭＳ Ｐゴシック" charset="0"/>
                      <a:cs typeface="Segoe UI Light"/>
                    </a:rPr>
                    <a:t>Office 365</a:t>
                  </a:r>
                </a:p>
              </p:txBody>
            </p:sp>
          </p:grpSp>
        </p:grpSp>
      </p:grpSp>
      <p:grpSp>
        <p:nvGrpSpPr>
          <p:cNvPr id="1034" name="Group 1033"/>
          <p:cNvGrpSpPr/>
          <p:nvPr/>
        </p:nvGrpSpPr>
        <p:grpSpPr>
          <a:xfrm>
            <a:off x="10222570" y="5036897"/>
            <a:ext cx="1816265" cy="1249461"/>
            <a:chOff x="9798875" y="342196"/>
            <a:chExt cx="1816265" cy="1249461"/>
          </a:xfrm>
        </p:grpSpPr>
        <p:pic>
          <p:nvPicPr>
            <p:cNvPr id="1026" name="Picture 2" descr="Resultado de image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212" y="342196"/>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bwMode="auto">
            <a:xfrm>
              <a:off x="9798875" y="1091579"/>
              <a:ext cx="1816265" cy="5000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fontAlgn="base">
                <a:lnSpc>
                  <a:spcPct val="90000"/>
                </a:lnSpc>
                <a:spcBef>
                  <a:spcPct val="0"/>
                </a:spcBef>
                <a:spcAft>
                  <a:spcPct val="0"/>
                </a:spcAft>
                <a:defRPr/>
              </a:pPr>
              <a:r>
                <a:rPr lang="en-US" dirty="0">
                  <a:solidFill>
                    <a:srgbClr val="000000"/>
                  </a:solidFill>
                  <a:latin typeface="Segoe UI Light"/>
                </a:rPr>
                <a:t>Khan Academy</a:t>
              </a:r>
            </a:p>
          </p:txBody>
        </p:sp>
      </p:grpSp>
      <p:pic>
        <p:nvPicPr>
          <p:cNvPr id="1030" name="Picture 6" descr="Resultado de imagen de moodle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24512" y="135861"/>
            <a:ext cx="2055374" cy="844987"/>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Elbow Connector 210"/>
          <p:cNvCxnSpPr>
            <a:stCxn id="1030" idx="1"/>
            <a:endCxn id="1025" idx="3"/>
          </p:cNvCxnSpPr>
          <p:nvPr/>
        </p:nvCxnSpPr>
        <p:spPr>
          <a:xfrm rot="10800000" flipV="1">
            <a:off x="8889234" y="558354"/>
            <a:ext cx="835278" cy="1044639"/>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5" name="Picture 1024"/>
          <p:cNvPicPr>
            <a:picLocks noChangeAspect="1"/>
          </p:cNvPicPr>
          <p:nvPr/>
        </p:nvPicPr>
        <p:blipFill>
          <a:blip r:embed="rId15"/>
          <a:stretch>
            <a:fillRect/>
          </a:stretch>
        </p:blipFill>
        <p:spPr>
          <a:xfrm>
            <a:off x="8108944" y="1212849"/>
            <a:ext cx="780290" cy="780290"/>
          </a:xfrm>
          <a:prstGeom prst="rect">
            <a:avLst/>
          </a:prstGeom>
        </p:spPr>
      </p:pic>
      <p:sp>
        <p:nvSpPr>
          <p:cNvPr id="69" name="TextBox 68"/>
          <p:cNvSpPr txBox="1"/>
          <p:nvPr/>
        </p:nvSpPr>
        <p:spPr>
          <a:xfrm>
            <a:off x="7621526" y="2038922"/>
            <a:ext cx="1834720" cy="830997"/>
          </a:xfrm>
          <a:prstGeom prst="rect">
            <a:avLst/>
          </a:prstGeom>
          <a:noFill/>
        </p:spPr>
        <p:txBody>
          <a:bodyPr wrap="square" lIns="0" tIns="0" rIns="0" bIns="0" rtlCol="0">
            <a:spAutoFit/>
          </a:bodyPr>
          <a:lstStyle/>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Windows Server 2016</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Web </a:t>
            </a:r>
            <a:r>
              <a:rPr lang="es-ES" sz="1200" dirty="0" err="1">
                <a:gradFill>
                  <a:gsLst>
                    <a:gs pos="2917">
                      <a:schemeClr val="tx1"/>
                    </a:gs>
                    <a:gs pos="30000">
                      <a:schemeClr val="tx1"/>
                    </a:gs>
                  </a:gsLst>
                  <a:lin ang="5400000" scaled="0"/>
                </a:gradFill>
                <a:latin typeface="Consolas" panose="020B0609020204030204" pitchFamily="49" charset="0"/>
              </a:rPr>
              <a:t>Application</a:t>
            </a:r>
            <a:r>
              <a:rPr lang="es-ES" sz="1200" dirty="0">
                <a:gradFill>
                  <a:gsLst>
                    <a:gs pos="2917">
                      <a:schemeClr val="tx1"/>
                    </a:gs>
                    <a:gs pos="30000">
                      <a:schemeClr val="tx1"/>
                    </a:gs>
                  </a:gsLst>
                  <a:lin ang="5400000" scaled="0"/>
                </a:gradFill>
                <a:latin typeface="Consolas" panose="020B0609020204030204" pitchFamily="49" charset="0"/>
              </a:rPr>
              <a:t> Proxy</a:t>
            </a:r>
          </a:p>
          <a:p>
            <a:pPr>
              <a:lnSpc>
                <a:spcPct val="90000"/>
              </a:lnSpc>
            </a:pPr>
            <a:endParaRPr lang="es-ES" sz="1200" dirty="0">
              <a:gradFill>
                <a:gsLst>
                  <a:gs pos="2917">
                    <a:schemeClr val="tx1"/>
                  </a:gs>
                  <a:gs pos="30000">
                    <a:schemeClr val="tx1"/>
                  </a:gs>
                </a:gsLst>
                <a:lin ang="5400000" scaled="0"/>
              </a:gradFill>
              <a:latin typeface="Consolas" panose="020B0609020204030204" pitchFamily="49" charset="0"/>
            </a:endParaRPr>
          </a:p>
          <a:p>
            <a:pPr>
              <a:lnSpc>
                <a:spcPct val="90000"/>
              </a:lnSpc>
            </a:pPr>
            <a:r>
              <a:rPr lang="es-ES" sz="1200" dirty="0" err="1">
                <a:gradFill>
                  <a:gsLst>
                    <a:gs pos="2917">
                      <a:schemeClr val="tx1"/>
                    </a:gs>
                    <a:gs pos="30000">
                      <a:schemeClr val="tx1"/>
                    </a:gs>
                  </a:gsLst>
                  <a:lin ang="5400000" scaled="0"/>
                </a:gradFill>
                <a:latin typeface="Consolas" panose="020B0609020204030204" pitchFamily="49" charset="0"/>
              </a:rPr>
              <a:t>Name</a:t>
            </a:r>
            <a:r>
              <a:rPr lang="es-ES" sz="1200" dirty="0">
                <a:gradFill>
                  <a:gsLst>
                    <a:gs pos="2917">
                      <a:schemeClr val="tx1"/>
                    </a:gs>
                    <a:gs pos="30000">
                      <a:schemeClr val="tx1"/>
                    </a:gs>
                  </a:gsLst>
                  <a:lin ang="5400000" scaled="0"/>
                </a:gradFill>
                <a:latin typeface="Consolas" panose="020B0609020204030204" pitchFamily="49" charset="0"/>
              </a:rPr>
              <a:t>: techsumwap2016</a:t>
            </a:r>
          </a:p>
          <a:p>
            <a:pPr>
              <a:lnSpc>
                <a:spcPct val="90000"/>
              </a:lnSpc>
            </a:pPr>
            <a:r>
              <a:rPr lang="es-ES" sz="1200" dirty="0">
                <a:gradFill>
                  <a:gsLst>
                    <a:gs pos="2917">
                      <a:schemeClr val="tx1"/>
                    </a:gs>
                    <a:gs pos="30000">
                      <a:schemeClr val="tx1"/>
                    </a:gs>
                  </a:gsLst>
                  <a:lin ang="5400000" scaled="0"/>
                </a:gradFill>
                <a:latin typeface="Consolas" panose="020B0609020204030204" pitchFamily="49" charset="0"/>
              </a:rPr>
              <a:t>IP: 10.0.0.8</a:t>
            </a:r>
          </a:p>
        </p:txBody>
      </p:sp>
      <p:cxnSp>
        <p:nvCxnSpPr>
          <p:cNvPr id="77" name="Elbow Connector 210"/>
          <p:cNvCxnSpPr>
            <a:stCxn id="34" idx="0"/>
            <a:endCxn id="1025" idx="3"/>
          </p:cNvCxnSpPr>
          <p:nvPr/>
        </p:nvCxnSpPr>
        <p:spPr>
          <a:xfrm rot="16200000" flipV="1">
            <a:off x="9646545" y="845683"/>
            <a:ext cx="616128" cy="2130750"/>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8" name="Rectangle 1037"/>
          <p:cNvSpPr/>
          <p:nvPr/>
        </p:nvSpPr>
        <p:spPr bwMode="auto">
          <a:xfrm>
            <a:off x="10007351" y="2289894"/>
            <a:ext cx="2156852" cy="4056249"/>
          </a:xfrm>
          <a:prstGeom prst="rect">
            <a:avLst/>
          </a:prstGeom>
          <a:noFill/>
          <a:ln w="1905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 sz="2000" dirty="0">
              <a:gradFill>
                <a:gsLst>
                  <a:gs pos="0">
                    <a:srgbClr val="FFFFFF"/>
                  </a:gs>
                  <a:gs pos="100000">
                    <a:srgbClr val="FFFFFF"/>
                  </a:gs>
                </a:gsLst>
                <a:lin ang="5400000" scaled="0"/>
              </a:gradFill>
            </a:endParaRPr>
          </a:p>
        </p:txBody>
      </p:sp>
      <p:cxnSp>
        <p:nvCxnSpPr>
          <p:cNvPr id="81" name="Elbow Connector 210"/>
          <p:cNvCxnSpPr>
            <a:stCxn id="1025" idx="1"/>
          </p:cNvCxnSpPr>
          <p:nvPr/>
        </p:nvCxnSpPr>
        <p:spPr>
          <a:xfrm rot="10800000">
            <a:off x="5792720" y="1596976"/>
            <a:ext cx="2316225" cy="6018"/>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023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fade">
                                      <p:cBhvr>
                                        <p:cTn id="77" dur="500"/>
                                        <p:tgtEl>
                                          <p:spTgt spid="8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par>
                                <p:cTn id="81" presetID="10" presetClass="entr" presetSubtype="0" fill="hold" nodeType="withEffect">
                                  <p:stCondLst>
                                    <p:cond delay="0"/>
                                  </p:stCondLst>
                                  <p:childTnLst>
                                    <p:set>
                                      <p:cBhvr>
                                        <p:cTn id="82" dur="1" fill="hold">
                                          <p:stCondLst>
                                            <p:cond delay="0"/>
                                          </p:stCondLst>
                                        </p:cTn>
                                        <p:tgtEl>
                                          <p:spTgt spid="1025"/>
                                        </p:tgtEl>
                                        <p:attrNameLst>
                                          <p:attrName>style.visibility</p:attrName>
                                        </p:attrNameLst>
                                      </p:cBhvr>
                                      <p:to>
                                        <p:strVal val="visible"/>
                                      </p:to>
                                    </p:set>
                                    <p:animEffect transition="in" filter="fade">
                                      <p:cBhvr>
                                        <p:cTn id="83" dur="500"/>
                                        <p:tgtEl>
                                          <p:spTgt spid="102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nodeType="withEffect">
                                  <p:stCondLst>
                                    <p:cond delay="0"/>
                                  </p:stCondLst>
                                  <p:childTnLst>
                                    <p:set>
                                      <p:cBhvr>
                                        <p:cTn id="96" dur="1" fill="hold">
                                          <p:stCondLst>
                                            <p:cond delay="0"/>
                                          </p:stCondLst>
                                        </p:cTn>
                                        <p:tgtEl>
                                          <p:spTgt spid="1034"/>
                                        </p:tgtEl>
                                        <p:attrNameLst>
                                          <p:attrName>style.visibility</p:attrName>
                                        </p:attrNameLst>
                                      </p:cBhvr>
                                      <p:to>
                                        <p:strVal val="visible"/>
                                      </p:to>
                                    </p:set>
                                    <p:animEffect transition="in" filter="fade">
                                      <p:cBhvr>
                                        <p:cTn id="97" dur="500"/>
                                        <p:tgtEl>
                                          <p:spTgt spid="10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38"/>
                                        </p:tgtEl>
                                        <p:attrNameLst>
                                          <p:attrName>style.visibility</p:attrName>
                                        </p:attrNameLst>
                                      </p:cBhvr>
                                      <p:to>
                                        <p:strVal val="visible"/>
                                      </p:to>
                                    </p:set>
                                    <p:animEffect transition="in" filter="fade">
                                      <p:cBhvr>
                                        <p:cTn id="100" dur="500"/>
                                        <p:tgtEl>
                                          <p:spTgt spid="103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500"/>
                                        <p:tgtEl>
                                          <p:spTgt spid="62"/>
                                        </p:tgtEl>
                                      </p:cBhvr>
                                    </p:animEffect>
                                  </p:childTnLst>
                                </p:cTn>
                              </p:par>
                              <p:par>
                                <p:cTn id="106" presetID="10" presetClass="entr" presetSubtype="0" fill="hold" nodeType="withEffect">
                                  <p:stCondLst>
                                    <p:cond delay="0"/>
                                  </p:stCondLst>
                                  <p:childTnLst>
                                    <p:set>
                                      <p:cBhvr>
                                        <p:cTn id="107" dur="1" fill="hold">
                                          <p:stCondLst>
                                            <p:cond delay="0"/>
                                          </p:stCondLst>
                                        </p:cTn>
                                        <p:tgtEl>
                                          <p:spTgt spid="1030"/>
                                        </p:tgtEl>
                                        <p:attrNameLst>
                                          <p:attrName>style.visibility</p:attrName>
                                        </p:attrNameLst>
                                      </p:cBhvr>
                                      <p:to>
                                        <p:strVal val="visible"/>
                                      </p:to>
                                    </p:set>
                                    <p:animEffect transition="in" filter="fade">
                                      <p:cBhvr>
                                        <p:cTn id="10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20" grpId="0"/>
      <p:bldP spid="24" grpId="0"/>
      <p:bldP spid="26" grpId="0"/>
      <p:bldP spid="27" grpId="0"/>
      <p:bldP spid="69" grpId="0"/>
      <p:bldP spid="10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70569"/>
            <a:ext cx="12436475" cy="1181100"/>
          </a:xfrm>
        </p:spPr>
        <p:txBody>
          <a:bodyPr/>
          <a:lstStyle/>
          <a:p>
            <a:pPr algn="ctr"/>
            <a:r>
              <a:rPr lang="es-ES" sz="6600" b="1" dirty="0" err="1"/>
              <a:t>Branding</a:t>
            </a:r>
            <a:r>
              <a:rPr lang="es-ES" sz="6600" b="1" dirty="0"/>
              <a:t> por RP</a:t>
            </a:r>
          </a:p>
        </p:txBody>
      </p:sp>
      <p:sp>
        <p:nvSpPr>
          <p:cNvPr id="4" name="TextBox 3"/>
          <p:cNvSpPr txBox="1"/>
          <p:nvPr/>
        </p:nvSpPr>
        <p:spPr>
          <a:xfrm>
            <a:off x="10485437" y="6366661"/>
            <a:ext cx="19050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TechSum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762032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Branding</a:t>
            </a:r>
            <a:r>
              <a:rPr lang="es-ES" dirty="0"/>
              <a:t> por RP</a:t>
            </a:r>
          </a:p>
        </p:txBody>
      </p:sp>
      <p:pic>
        <p:nvPicPr>
          <p:cNvPr id="3" name="Picture 2"/>
          <p:cNvPicPr>
            <a:picLocks noChangeAspect="1"/>
          </p:cNvPicPr>
          <p:nvPr/>
        </p:nvPicPr>
        <p:blipFill>
          <a:blip r:embed="rId3"/>
          <a:stretch>
            <a:fillRect/>
          </a:stretch>
        </p:blipFill>
        <p:spPr>
          <a:xfrm>
            <a:off x="1363718" y="1355856"/>
            <a:ext cx="9107760" cy="5117148"/>
          </a:xfrm>
          <a:prstGeom prst="rect">
            <a:avLst/>
          </a:prstGeom>
        </p:spPr>
      </p:pic>
    </p:spTree>
    <p:extLst>
      <p:ext uri="{BB962C8B-B14F-4D97-AF65-F5344CB8AC3E}">
        <p14:creationId xmlns:p14="http://schemas.microsoft.com/office/powerpoint/2010/main" val="19377145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Branding</a:t>
            </a:r>
            <a:r>
              <a:rPr lang="es-ES" dirty="0"/>
              <a:t> por RP</a:t>
            </a:r>
          </a:p>
        </p:txBody>
      </p:sp>
      <p:pic>
        <p:nvPicPr>
          <p:cNvPr id="4" name="Picture 3"/>
          <p:cNvPicPr>
            <a:picLocks noChangeAspect="1"/>
          </p:cNvPicPr>
          <p:nvPr/>
        </p:nvPicPr>
        <p:blipFill>
          <a:blip r:embed="rId3"/>
          <a:stretch>
            <a:fillRect/>
          </a:stretch>
        </p:blipFill>
        <p:spPr>
          <a:xfrm>
            <a:off x="1166647" y="1156368"/>
            <a:ext cx="9830511" cy="5643442"/>
          </a:xfrm>
          <a:prstGeom prst="rect">
            <a:avLst/>
          </a:prstGeom>
        </p:spPr>
      </p:pic>
    </p:spTree>
    <p:extLst>
      <p:ext uri="{BB962C8B-B14F-4D97-AF65-F5344CB8AC3E}">
        <p14:creationId xmlns:p14="http://schemas.microsoft.com/office/powerpoint/2010/main" val="14131700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Branding</a:t>
            </a:r>
            <a:r>
              <a:rPr lang="es-ES" dirty="0"/>
              <a:t> por RP</a:t>
            </a:r>
          </a:p>
        </p:txBody>
      </p:sp>
      <p:sp>
        <p:nvSpPr>
          <p:cNvPr id="5" name="Text Placeholder 4"/>
          <p:cNvSpPr txBox="1">
            <a:spLocks/>
          </p:cNvSpPr>
          <p:nvPr/>
        </p:nvSpPr>
        <p:spPr>
          <a:xfrm>
            <a:off x="274638" y="1220835"/>
            <a:ext cx="11887199" cy="580466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a:r>
              <a:rPr lang="en-US" sz="2200" dirty="0">
                <a:solidFill>
                  <a:srgbClr val="00B050"/>
                </a:solidFill>
              </a:rPr>
              <a:t># Modify the sign-in page description for a specific RP</a:t>
            </a:r>
          </a:p>
          <a:p>
            <a:pPr marL="0" lvl="2"/>
            <a:r>
              <a:rPr lang="en-US" sz="2200" dirty="0"/>
              <a:t>Set-</a:t>
            </a:r>
            <a:r>
              <a:rPr lang="en-US" sz="2200" dirty="0" err="1"/>
              <a:t>AdfsRelyingPartyWebContent</a:t>
            </a:r>
            <a:r>
              <a:rPr lang="en-US" sz="2200" dirty="0"/>
              <a:t> –</a:t>
            </a:r>
            <a:r>
              <a:rPr lang="en-US" sz="2200" dirty="0" err="1"/>
              <a:t>SignInPageDescription</a:t>
            </a:r>
            <a:r>
              <a:rPr lang="en-US" sz="2200" dirty="0"/>
              <a:t> “¿De </a:t>
            </a:r>
            <a:r>
              <a:rPr lang="en-US" sz="2200" dirty="0" err="1"/>
              <a:t>verdad</a:t>
            </a:r>
            <a:r>
              <a:rPr lang="en-US" sz="2200" dirty="0"/>
              <a:t> </a:t>
            </a:r>
            <a:r>
              <a:rPr lang="en-US" sz="2200" dirty="0" err="1"/>
              <a:t>estás</a:t>
            </a:r>
            <a:r>
              <a:rPr lang="en-US" sz="2200" dirty="0"/>
              <a:t> </a:t>
            </a:r>
            <a:r>
              <a:rPr lang="en-US" sz="2200" dirty="0" err="1"/>
              <a:t>leyendo</a:t>
            </a:r>
            <a:r>
              <a:rPr lang="en-US" sz="2200" dirty="0"/>
              <a:t> </a:t>
            </a:r>
            <a:r>
              <a:rPr lang="en-US" sz="2200" dirty="0" err="1"/>
              <a:t>esto</a:t>
            </a:r>
            <a:r>
              <a:rPr lang="en-US" sz="2200" dirty="0"/>
              <a:t>? ¡Si </a:t>
            </a:r>
            <a:r>
              <a:rPr lang="en-US" sz="2200" dirty="0" err="1"/>
              <a:t>está</a:t>
            </a:r>
            <a:r>
              <a:rPr lang="en-US" sz="2200" dirty="0"/>
              <a:t> </a:t>
            </a:r>
            <a:r>
              <a:rPr lang="en-US" sz="2200" dirty="0" err="1"/>
              <a:t>fácil</a:t>
            </a:r>
            <a:r>
              <a:rPr lang="en-US" sz="2200" dirty="0"/>
              <a:t>! ¡Mira lo que </a:t>
            </a:r>
            <a:r>
              <a:rPr lang="en-US" sz="2200" dirty="0" err="1"/>
              <a:t>cuentan</a:t>
            </a:r>
            <a:r>
              <a:rPr lang="en-US" sz="2200" dirty="0"/>
              <a:t> Alberto y Carlos! …… Ah…. ¿que no </a:t>
            </a:r>
            <a:r>
              <a:rPr lang="en-US" sz="2200" dirty="0" err="1"/>
              <a:t>es</a:t>
            </a:r>
            <a:r>
              <a:rPr lang="en-US" sz="2200" dirty="0"/>
              <a:t> </a:t>
            </a:r>
            <a:r>
              <a:rPr lang="en-US" sz="2200" dirty="0" err="1"/>
              <a:t>interesante</a:t>
            </a:r>
            <a:r>
              <a:rPr lang="en-US" sz="2200" dirty="0"/>
              <a:t>? Date </a:t>
            </a:r>
            <a:r>
              <a:rPr lang="en-US" sz="2200" dirty="0" err="1"/>
              <a:t>una</a:t>
            </a:r>
            <a:r>
              <a:rPr lang="en-US" sz="2200" dirty="0"/>
              <a:t> </a:t>
            </a:r>
            <a:r>
              <a:rPr lang="en-US" sz="2200" dirty="0" err="1"/>
              <a:t>vuelta</a:t>
            </a:r>
            <a:r>
              <a:rPr lang="en-US" sz="2200" dirty="0"/>
              <a:t> </a:t>
            </a:r>
            <a:r>
              <a:rPr lang="en-US" sz="2200" dirty="0" err="1"/>
              <a:t>por</a:t>
            </a:r>
            <a:r>
              <a:rPr lang="en-US" sz="2200" dirty="0"/>
              <a:t> </a:t>
            </a:r>
            <a:r>
              <a:rPr lang="en-US" sz="2200" dirty="0">
                <a:hlinkClick r:id="rId3"/>
              </a:rPr>
              <a:t>http://www.microsoft.com/es-es/education/</a:t>
            </a:r>
            <a:r>
              <a:rPr lang="en-US" sz="2200" dirty="0"/>
              <a:t> o </a:t>
            </a:r>
            <a:r>
              <a:rPr lang="en-US" sz="2200" dirty="0" err="1"/>
              <a:t>por</a:t>
            </a:r>
            <a:r>
              <a:rPr lang="en-US" sz="2200" dirty="0"/>
              <a:t> </a:t>
            </a:r>
            <a:r>
              <a:rPr lang="en-US" sz="2200" dirty="0">
                <a:hlinkClick r:id="rId4"/>
              </a:rPr>
              <a:t>http://www.avanade.es</a:t>
            </a:r>
            <a:r>
              <a:rPr lang="en-US" sz="2200" dirty="0"/>
              <a:t>..... ¿de </a:t>
            </a:r>
            <a:r>
              <a:rPr lang="en-US" sz="2200" dirty="0" err="1"/>
              <a:t>verdad</a:t>
            </a:r>
            <a:r>
              <a:rPr lang="en-US" sz="2200" dirty="0"/>
              <a:t> has </a:t>
            </a:r>
            <a:r>
              <a:rPr lang="en-US" sz="2200" dirty="0" err="1"/>
              <a:t>llegado</a:t>
            </a:r>
            <a:r>
              <a:rPr lang="en-US" sz="2200" dirty="0"/>
              <a:t> hasta </a:t>
            </a:r>
            <a:r>
              <a:rPr lang="en-US" sz="2200" dirty="0" err="1"/>
              <a:t>aquí</a:t>
            </a:r>
            <a:r>
              <a:rPr lang="en-US" sz="2200" dirty="0"/>
              <a:t>?” -</a:t>
            </a:r>
            <a:r>
              <a:rPr lang="en-US" sz="2200" dirty="0" err="1"/>
              <a:t>TargetRelyingPartyName</a:t>
            </a:r>
            <a:r>
              <a:rPr lang="en-US" sz="2200" dirty="0"/>
              <a:t> “Moodle” </a:t>
            </a:r>
          </a:p>
          <a:p>
            <a:pPr marL="0" lvl="2"/>
            <a:endParaRPr lang="en-US" sz="2200" dirty="0"/>
          </a:p>
          <a:p>
            <a:pPr marL="0" lvl="2"/>
            <a:r>
              <a:rPr lang="en-US" sz="2200" dirty="0">
                <a:solidFill>
                  <a:srgbClr val="00B050"/>
                </a:solidFill>
              </a:rPr>
              <a:t># Modify illustration image or logo to show RP branding</a:t>
            </a:r>
          </a:p>
          <a:p>
            <a:pPr marL="0" lvl="2"/>
            <a:r>
              <a:rPr lang="en-US" sz="2200" dirty="0"/>
              <a:t>Set-</a:t>
            </a:r>
            <a:r>
              <a:rPr lang="en-US" sz="2200" dirty="0" err="1"/>
              <a:t>AdfsRelyingPartyWebTheme</a:t>
            </a:r>
            <a:r>
              <a:rPr lang="en-US" sz="2200" dirty="0"/>
              <a:t> -Name "Who Am I" -Illustration @{path="C:\Images\illustration.colorcrayons.jpg"} –Logo @{path=“C:\Images\rp1logo.png”} -</a:t>
            </a:r>
            <a:r>
              <a:rPr lang="en-US" sz="2200" dirty="0" err="1"/>
              <a:t>TargetRelyingPartyName</a:t>
            </a:r>
            <a:r>
              <a:rPr lang="en-US" sz="2200" dirty="0"/>
              <a:t> “Moodle”</a:t>
            </a:r>
          </a:p>
          <a:p>
            <a:pPr marL="0" lvl="2"/>
            <a:endParaRPr lang="en-US" sz="2200" dirty="0"/>
          </a:p>
          <a:p>
            <a:pPr marL="0" lvl="1"/>
            <a:r>
              <a:rPr lang="en-US" sz="2200" dirty="0">
                <a:solidFill>
                  <a:srgbClr val="00B050"/>
                </a:solidFill>
              </a:rPr>
              <a:t># Use specific JavaScript using customized onload.JS to handle UI element changes on a per applications basis</a:t>
            </a:r>
          </a:p>
          <a:p>
            <a:pPr marL="0" lvl="1"/>
            <a:r>
              <a:rPr lang="en-US" sz="2200" dirty="0"/>
              <a:t>Set-</a:t>
            </a:r>
            <a:r>
              <a:rPr lang="en-US" sz="2200" dirty="0" err="1"/>
              <a:t>AdfsRelyingPartyWebTheme</a:t>
            </a:r>
            <a:r>
              <a:rPr lang="en-US" sz="2200" dirty="0"/>
              <a:t> -Name "Who Am I" -</a:t>
            </a:r>
            <a:r>
              <a:rPr lang="en-US" sz="2200" dirty="0" err="1"/>
              <a:t>OnLoadScriptPath</a:t>
            </a:r>
            <a:r>
              <a:rPr lang="en-US" sz="2200" dirty="0"/>
              <a:t> @{path="c:\scripts\adfstheme\onload.js"} -</a:t>
            </a:r>
            <a:r>
              <a:rPr lang="en-US" sz="2200" dirty="0" err="1"/>
              <a:t>TargetRelyingPartyName</a:t>
            </a:r>
            <a:r>
              <a:rPr lang="en-US" sz="2200" dirty="0"/>
              <a:t> “Moodle” </a:t>
            </a:r>
          </a:p>
          <a:p>
            <a:endParaRPr lang="en-US" sz="3600" dirty="0"/>
          </a:p>
          <a:p>
            <a:endParaRPr lang="en-US" sz="3600" dirty="0"/>
          </a:p>
        </p:txBody>
      </p:sp>
    </p:spTree>
    <p:extLst>
      <p:ext uri="{BB962C8B-B14F-4D97-AF65-F5344CB8AC3E}">
        <p14:creationId xmlns:p14="http://schemas.microsoft.com/office/powerpoint/2010/main" val="29166299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25663"/>
            <a:ext cx="11887200" cy="3176587"/>
          </a:xfrm>
        </p:spPr>
        <p:txBody>
          <a:bodyPr/>
          <a:lstStyle/>
          <a:p>
            <a:r>
              <a:rPr lang="es-ES" b="1" dirty="0"/>
              <a:t>Demo</a:t>
            </a:r>
            <a:br>
              <a:rPr lang="es-ES" dirty="0"/>
            </a:br>
            <a:r>
              <a:rPr lang="es-ES" dirty="0" err="1"/>
              <a:t>Branding</a:t>
            </a:r>
            <a:r>
              <a:rPr lang="es-ES" dirty="0"/>
              <a:t> por RP</a:t>
            </a:r>
          </a:p>
        </p:txBody>
      </p:sp>
    </p:spTree>
    <p:extLst>
      <p:ext uri="{BB962C8B-B14F-4D97-AF65-F5344CB8AC3E}">
        <p14:creationId xmlns:p14="http://schemas.microsoft.com/office/powerpoint/2010/main" val="42677393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70569"/>
            <a:ext cx="12436475" cy="1181100"/>
          </a:xfrm>
        </p:spPr>
        <p:txBody>
          <a:bodyPr/>
          <a:lstStyle/>
          <a:p>
            <a:pPr algn="ctr"/>
            <a:r>
              <a:rPr lang="es-ES" sz="6600" b="1" dirty="0"/>
              <a:t>Novedades </a:t>
            </a:r>
            <a:r>
              <a:rPr lang="es-ES" sz="6600" b="1" dirty="0" err="1"/>
              <a:t>OAuth</a:t>
            </a:r>
            <a:r>
              <a:rPr lang="es-ES" sz="6600" b="1" dirty="0"/>
              <a:t> y soporte </a:t>
            </a:r>
            <a:r>
              <a:rPr lang="es-ES" sz="6600" b="1" dirty="0" err="1"/>
              <a:t>OpenID</a:t>
            </a:r>
            <a:r>
              <a:rPr lang="es-ES" sz="6600" b="1" dirty="0"/>
              <a:t> </a:t>
            </a:r>
            <a:r>
              <a:rPr lang="es-ES" sz="6600" b="1" dirty="0" err="1"/>
              <a:t>Connect</a:t>
            </a:r>
            <a:endParaRPr lang="es-ES" sz="6600" b="1" dirty="0"/>
          </a:p>
        </p:txBody>
      </p:sp>
      <p:sp>
        <p:nvSpPr>
          <p:cNvPr id="4" name="TextBox 3"/>
          <p:cNvSpPr txBox="1"/>
          <p:nvPr/>
        </p:nvSpPr>
        <p:spPr>
          <a:xfrm>
            <a:off x="10485437" y="6366661"/>
            <a:ext cx="19050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TechSum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530420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OAuth</a:t>
            </a:r>
            <a:r>
              <a:rPr lang="es-ES" dirty="0"/>
              <a:t> para autenticación de apps</a:t>
            </a:r>
          </a:p>
        </p:txBody>
      </p:sp>
      <p:sp>
        <p:nvSpPr>
          <p:cNvPr id="38" name="Rectangle 37"/>
          <p:cNvSpPr/>
          <p:nvPr/>
        </p:nvSpPr>
        <p:spPr bwMode="auto">
          <a:xfrm>
            <a:off x="5543342" y="4139394"/>
            <a:ext cx="1362940" cy="1252893"/>
          </a:xfrm>
          <a:prstGeom prst="rect">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endParaRPr>
          </a:p>
        </p:txBody>
      </p:sp>
      <p:sp>
        <p:nvSpPr>
          <p:cNvPr id="39" name="Rectangle 38"/>
          <p:cNvSpPr/>
          <p:nvPr/>
        </p:nvSpPr>
        <p:spPr bwMode="auto">
          <a:xfrm>
            <a:off x="5543342" y="2017056"/>
            <a:ext cx="1362940" cy="1252893"/>
          </a:xfrm>
          <a:prstGeom prst="rect">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endParaRPr>
          </a:p>
        </p:txBody>
      </p:sp>
      <p:sp>
        <p:nvSpPr>
          <p:cNvPr id="40" name="Rectangle 39"/>
          <p:cNvSpPr/>
          <p:nvPr/>
        </p:nvSpPr>
        <p:spPr bwMode="auto">
          <a:xfrm>
            <a:off x="1011644" y="1874865"/>
            <a:ext cx="1546808" cy="603554"/>
          </a:xfrm>
          <a:prstGeom prst="rect">
            <a:avLst/>
          </a:prstGeom>
          <a:solidFill>
            <a:srgbClr val="0072C6"/>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r" defTabSz="91392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rPr>
              <a:t>Browser</a:t>
            </a:r>
          </a:p>
        </p:txBody>
      </p:sp>
      <p:sp>
        <p:nvSpPr>
          <p:cNvPr id="41" name="Rectangle 40"/>
          <p:cNvSpPr/>
          <p:nvPr/>
        </p:nvSpPr>
        <p:spPr bwMode="auto">
          <a:xfrm>
            <a:off x="1009016" y="3212836"/>
            <a:ext cx="1546809" cy="603554"/>
          </a:xfrm>
          <a:prstGeom prst="rect">
            <a:avLst/>
          </a:prstGeom>
          <a:solidFill>
            <a:srgbClr val="0072C6"/>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r" defTabSz="91392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rPr>
              <a:t>Native app</a:t>
            </a:r>
          </a:p>
        </p:txBody>
      </p:sp>
      <p:sp>
        <p:nvSpPr>
          <p:cNvPr id="42" name="Rectangle 41"/>
          <p:cNvSpPr/>
          <p:nvPr/>
        </p:nvSpPr>
        <p:spPr bwMode="auto">
          <a:xfrm>
            <a:off x="1009016" y="4833611"/>
            <a:ext cx="1546808" cy="603554"/>
          </a:xfrm>
          <a:prstGeom prst="rect">
            <a:avLst/>
          </a:prstGeom>
          <a:solidFill>
            <a:srgbClr val="0072C6"/>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r" defTabSz="91392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rPr>
              <a:t>Server app</a:t>
            </a:r>
          </a:p>
        </p:txBody>
      </p:sp>
      <p:sp>
        <p:nvSpPr>
          <p:cNvPr id="43" name="Rectangle 42"/>
          <p:cNvSpPr/>
          <p:nvPr/>
        </p:nvSpPr>
        <p:spPr bwMode="auto">
          <a:xfrm>
            <a:off x="5390963" y="1864677"/>
            <a:ext cx="1362940" cy="1252893"/>
          </a:xfrm>
          <a:prstGeom prst="rect">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rPr>
              <a:t>Web application</a:t>
            </a:r>
          </a:p>
        </p:txBody>
      </p:sp>
      <p:sp>
        <p:nvSpPr>
          <p:cNvPr id="44" name="Rectangle 43"/>
          <p:cNvSpPr/>
          <p:nvPr/>
        </p:nvSpPr>
        <p:spPr bwMode="auto">
          <a:xfrm>
            <a:off x="5390963" y="3987016"/>
            <a:ext cx="1362940" cy="1252893"/>
          </a:xfrm>
          <a:prstGeom prst="rect">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rPr>
              <a:t>Web API</a:t>
            </a:r>
          </a:p>
        </p:txBody>
      </p:sp>
      <p:sp>
        <p:nvSpPr>
          <p:cNvPr id="45" name="Oval 44"/>
          <p:cNvSpPr/>
          <p:nvPr/>
        </p:nvSpPr>
        <p:spPr bwMode="auto">
          <a:xfrm>
            <a:off x="4773869" y="4461083"/>
            <a:ext cx="304756" cy="304756"/>
          </a:xfrm>
          <a:prstGeom prst="ellipse">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endParaRPr>
          </a:p>
        </p:txBody>
      </p:sp>
      <p:cxnSp>
        <p:nvCxnSpPr>
          <p:cNvPr id="46" name="Straight Connector 45"/>
          <p:cNvCxnSpPr>
            <a:stCxn id="45" idx="6"/>
            <a:endCxn id="44" idx="1"/>
          </p:cNvCxnSpPr>
          <p:nvPr/>
        </p:nvCxnSpPr>
        <p:spPr>
          <a:xfrm>
            <a:off x="5078626" y="4613462"/>
            <a:ext cx="312337" cy="1"/>
          </a:xfrm>
          <a:prstGeom prst="line">
            <a:avLst/>
          </a:prstGeom>
          <a:noFill/>
          <a:ln w="57150" cap="flat" cmpd="sng" algn="ctr">
            <a:solidFill>
              <a:srgbClr val="505050"/>
            </a:solidFill>
            <a:prstDash val="solid"/>
          </a:ln>
          <a:effectLst/>
        </p:spPr>
      </p:cxnSp>
      <p:cxnSp>
        <p:nvCxnSpPr>
          <p:cNvPr id="47" name="Straight Arrow Connector 46"/>
          <p:cNvCxnSpPr>
            <a:stCxn id="40" idx="3"/>
            <a:endCxn id="50" idx="2"/>
          </p:cNvCxnSpPr>
          <p:nvPr/>
        </p:nvCxnSpPr>
        <p:spPr>
          <a:xfrm>
            <a:off x="2558452" y="2176643"/>
            <a:ext cx="2215416" cy="314482"/>
          </a:xfrm>
          <a:prstGeom prst="straightConnector1">
            <a:avLst/>
          </a:prstGeom>
          <a:noFill/>
          <a:ln w="57150" cap="flat" cmpd="sng" algn="ctr">
            <a:solidFill>
              <a:srgbClr val="505050"/>
            </a:solidFill>
            <a:prstDash val="solid"/>
            <a:tailEnd type="arrow"/>
          </a:ln>
          <a:effectLst/>
        </p:spPr>
      </p:cxnSp>
      <p:cxnSp>
        <p:nvCxnSpPr>
          <p:cNvPr id="48" name="Straight Arrow Connector 47"/>
          <p:cNvCxnSpPr>
            <a:stCxn id="41" idx="3"/>
            <a:endCxn id="45" idx="1"/>
          </p:cNvCxnSpPr>
          <p:nvPr/>
        </p:nvCxnSpPr>
        <p:spPr>
          <a:xfrm>
            <a:off x="2555826" y="3514614"/>
            <a:ext cx="2262674" cy="991100"/>
          </a:xfrm>
          <a:prstGeom prst="straightConnector1">
            <a:avLst/>
          </a:prstGeom>
          <a:noFill/>
          <a:ln w="57150" cap="flat" cmpd="sng" algn="ctr">
            <a:solidFill>
              <a:srgbClr val="505050"/>
            </a:solidFill>
            <a:prstDash val="solid"/>
            <a:tailEnd type="arrow"/>
          </a:ln>
          <a:effectLst/>
        </p:spPr>
      </p:cxnSp>
      <p:cxnSp>
        <p:nvCxnSpPr>
          <p:cNvPr id="49" name="Straight Arrow Connector 48"/>
          <p:cNvCxnSpPr>
            <a:stCxn id="42" idx="3"/>
            <a:endCxn id="45" idx="2"/>
          </p:cNvCxnSpPr>
          <p:nvPr/>
        </p:nvCxnSpPr>
        <p:spPr>
          <a:xfrm flipV="1">
            <a:off x="2555823" y="4613461"/>
            <a:ext cx="2218046" cy="521926"/>
          </a:xfrm>
          <a:prstGeom prst="straightConnector1">
            <a:avLst/>
          </a:prstGeom>
          <a:noFill/>
          <a:ln w="57150" cap="flat" cmpd="sng" algn="ctr">
            <a:solidFill>
              <a:srgbClr val="505050"/>
            </a:solidFill>
            <a:prstDash val="solid"/>
            <a:tailEnd type="arrow"/>
          </a:ln>
          <a:effectLst/>
        </p:spPr>
      </p:cxnSp>
      <p:sp>
        <p:nvSpPr>
          <p:cNvPr id="50" name="Oval 49"/>
          <p:cNvSpPr/>
          <p:nvPr/>
        </p:nvSpPr>
        <p:spPr bwMode="auto">
          <a:xfrm>
            <a:off x="4773869" y="2338746"/>
            <a:ext cx="304756" cy="304756"/>
          </a:xfrm>
          <a:prstGeom prst="ellipse">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endParaRPr>
          </a:p>
        </p:txBody>
      </p:sp>
      <p:cxnSp>
        <p:nvCxnSpPr>
          <p:cNvPr id="51" name="Straight Connector 50"/>
          <p:cNvCxnSpPr>
            <a:stCxn id="50" idx="6"/>
            <a:endCxn id="43" idx="1"/>
          </p:cNvCxnSpPr>
          <p:nvPr/>
        </p:nvCxnSpPr>
        <p:spPr>
          <a:xfrm>
            <a:off x="5078626" y="2491124"/>
            <a:ext cx="312337" cy="0"/>
          </a:xfrm>
          <a:prstGeom prst="line">
            <a:avLst/>
          </a:prstGeom>
          <a:noFill/>
          <a:ln w="57150" cap="flat" cmpd="sng" algn="ctr">
            <a:solidFill>
              <a:srgbClr val="505050"/>
            </a:solidFill>
            <a:prstDash val="solid"/>
          </a:ln>
          <a:effectLst/>
        </p:spPr>
      </p:cxnSp>
      <p:cxnSp>
        <p:nvCxnSpPr>
          <p:cNvPr id="52" name="Elbow Connector 23"/>
          <p:cNvCxnSpPr>
            <a:stCxn id="43" idx="2"/>
            <a:endCxn id="45" idx="0"/>
          </p:cNvCxnSpPr>
          <p:nvPr/>
        </p:nvCxnSpPr>
        <p:spPr>
          <a:xfrm rot="5400000">
            <a:off x="4827585" y="3216234"/>
            <a:ext cx="1343513" cy="1146186"/>
          </a:xfrm>
          <a:prstGeom prst="bentConnector3">
            <a:avLst>
              <a:gd name="adj1" fmla="val 50000"/>
            </a:avLst>
          </a:prstGeom>
          <a:noFill/>
          <a:ln w="57150" cap="flat" cmpd="sng" algn="ctr">
            <a:solidFill>
              <a:srgbClr val="505050"/>
            </a:solidFill>
            <a:prstDash val="solid"/>
            <a:tailEnd type="arrow"/>
          </a:ln>
          <a:effectLst/>
        </p:spPr>
      </p:cxnSp>
      <p:pic>
        <p:nvPicPr>
          <p:cNvPr id="53" name="Picture 3" descr="C:\Users\skwan\AppData\Local\Microsoft\Windows\Temporary Internet Files\Content.IE5\XV12CURU\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146" y="4472885"/>
            <a:ext cx="673876" cy="13333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skwan\AppData\Local\Microsoft\Windows\Temporary Internet Files\Content.IE5\UEHX77PN\MC90043983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74" y="3010102"/>
            <a:ext cx="896213" cy="89621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skwan\AppData\Local\Microsoft\Windows\Temporary Internet Files\Content.IE5\Y3QCPM7G\MC90044133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689" y="1642070"/>
            <a:ext cx="914270" cy="914270"/>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bwMode="auto">
          <a:xfrm>
            <a:off x="10200456" y="4137218"/>
            <a:ext cx="1362940" cy="1252893"/>
          </a:xfrm>
          <a:prstGeom prst="rect">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endParaRPr>
          </a:p>
        </p:txBody>
      </p:sp>
      <p:sp>
        <p:nvSpPr>
          <p:cNvPr id="57" name="Rectangle 56"/>
          <p:cNvSpPr/>
          <p:nvPr/>
        </p:nvSpPr>
        <p:spPr bwMode="auto">
          <a:xfrm>
            <a:off x="10200456" y="2014879"/>
            <a:ext cx="1362940" cy="1252893"/>
          </a:xfrm>
          <a:prstGeom prst="rect">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endParaRPr>
          </a:p>
        </p:txBody>
      </p:sp>
      <p:sp>
        <p:nvSpPr>
          <p:cNvPr id="58" name="Rectangle 57"/>
          <p:cNvSpPr/>
          <p:nvPr/>
        </p:nvSpPr>
        <p:spPr bwMode="auto">
          <a:xfrm>
            <a:off x="10048076" y="1862501"/>
            <a:ext cx="1362940" cy="1252893"/>
          </a:xfrm>
          <a:prstGeom prst="rect">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rPr>
              <a:t>Web API</a:t>
            </a:r>
          </a:p>
        </p:txBody>
      </p:sp>
      <p:sp>
        <p:nvSpPr>
          <p:cNvPr id="59" name="Rectangle 58"/>
          <p:cNvSpPr/>
          <p:nvPr/>
        </p:nvSpPr>
        <p:spPr bwMode="auto">
          <a:xfrm>
            <a:off x="10048076" y="3984838"/>
            <a:ext cx="1362940" cy="1252893"/>
          </a:xfrm>
          <a:prstGeom prst="rect">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rPr>
              <a:t>Web API</a:t>
            </a:r>
          </a:p>
        </p:txBody>
      </p:sp>
      <p:sp>
        <p:nvSpPr>
          <p:cNvPr id="60" name="Oval 59"/>
          <p:cNvSpPr/>
          <p:nvPr/>
        </p:nvSpPr>
        <p:spPr bwMode="auto">
          <a:xfrm>
            <a:off x="9430982" y="4458906"/>
            <a:ext cx="304756" cy="304756"/>
          </a:xfrm>
          <a:prstGeom prst="ellipse">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endParaRPr>
          </a:p>
        </p:txBody>
      </p:sp>
      <p:cxnSp>
        <p:nvCxnSpPr>
          <p:cNvPr id="61" name="Straight Connector 60"/>
          <p:cNvCxnSpPr>
            <a:stCxn id="60" idx="6"/>
            <a:endCxn id="59" idx="1"/>
          </p:cNvCxnSpPr>
          <p:nvPr/>
        </p:nvCxnSpPr>
        <p:spPr>
          <a:xfrm>
            <a:off x="9735739" y="4611285"/>
            <a:ext cx="312337" cy="1"/>
          </a:xfrm>
          <a:prstGeom prst="line">
            <a:avLst/>
          </a:prstGeom>
          <a:noFill/>
          <a:ln w="57150" cap="flat" cmpd="sng" algn="ctr">
            <a:solidFill>
              <a:srgbClr val="505050"/>
            </a:solidFill>
            <a:prstDash val="solid"/>
          </a:ln>
          <a:effectLst/>
        </p:spPr>
      </p:cxnSp>
      <p:sp>
        <p:nvSpPr>
          <p:cNvPr id="62" name="Oval 61"/>
          <p:cNvSpPr/>
          <p:nvPr/>
        </p:nvSpPr>
        <p:spPr bwMode="auto">
          <a:xfrm>
            <a:off x="9430982" y="2336569"/>
            <a:ext cx="304756" cy="304756"/>
          </a:xfrm>
          <a:prstGeom prst="ellipse">
            <a:avLst/>
          </a:prstGeom>
          <a:solidFill>
            <a:srgbClr val="0072C6"/>
          </a:solidFill>
          <a:ln w="9525" cap="flat" cmpd="sng" algn="ctr">
            <a:solidFill>
              <a:srgbClr val="505050"/>
            </a:solid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FFFFFF">
                  <a:alpha val="98824"/>
                </a:srgbClr>
              </a:solidFill>
              <a:effectLst/>
              <a:uLnTx/>
              <a:uFillTx/>
              <a:latin typeface="Segoe UI"/>
              <a:ea typeface="Segoe UI" pitchFamily="34" charset="0"/>
              <a:cs typeface="Segoe UI" pitchFamily="34" charset="0"/>
            </a:endParaRPr>
          </a:p>
        </p:txBody>
      </p:sp>
      <p:cxnSp>
        <p:nvCxnSpPr>
          <p:cNvPr id="63" name="Straight Connector 62"/>
          <p:cNvCxnSpPr>
            <a:stCxn id="62" idx="6"/>
            <a:endCxn id="58" idx="1"/>
          </p:cNvCxnSpPr>
          <p:nvPr/>
        </p:nvCxnSpPr>
        <p:spPr>
          <a:xfrm>
            <a:off x="9735739" y="2488947"/>
            <a:ext cx="312337" cy="0"/>
          </a:xfrm>
          <a:prstGeom prst="line">
            <a:avLst/>
          </a:prstGeom>
          <a:noFill/>
          <a:ln w="57150" cap="flat" cmpd="sng" algn="ctr">
            <a:solidFill>
              <a:srgbClr val="505050"/>
            </a:solidFill>
            <a:prstDash val="solid"/>
          </a:ln>
          <a:effectLst/>
        </p:spPr>
      </p:cxnSp>
      <p:cxnSp>
        <p:nvCxnSpPr>
          <p:cNvPr id="64" name="Straight Arrow Connector 63"/>
          <p:cNvCxnSpPr>
            <a:stCxn id="44" idx="3"/>
            <a:endCxn id="60" idx="2"/>
          </p:cNvCxnSpPr>
          <p:nvPr/>
        </p:nvCxnSpPr>
        <p:spPr>
          <a:xfrm flipV="1">
            <a:off x="6753903" y="4611285"/>
            <a:ext cx="2677079" cy="2178"/>
          </a:xfrm>
          <a:prstGeom prst="straightConnector1">
            <a:avLst/>
          </a:prstGeom>
          <a:noFill/>
          <a:ln w="57150" cap="flat" cmpd="sng" algn="ctr">
            <a:solidFill>
              <a:srgbClr val="505050"/>
            </a:solidFill>
            <a:prstDash val="solid"/>
            <a:tailEnd type="arrow"/>
          </a:ln>
          <a:effectLst/>
        </p:spPr>
      </p:cxnSp>
      <p:cxnSp>
        <p:nvCxnSpPr>
          <p:cNvPr id="65" name="Straight Arrow Connector 64"/>
          <p:cNvCxnSpPr>
            <a:stCxn id="43" idx="3"/>
            <a:endCxn id="62" idx="2"/>
          </p:cNvCxnSpPr>
          <p:nvPr/>
        </p:nvCxnSpPr>
        <p:spPr>
          <a:xfrm flipV="1">
            <a:off x="6753903" y="2488949"/>
            <a:ext cx="2677079" cy="2176"/>
          </a:xfrm>
          <a:prstGeom prst="straightConnector1">
            <a:avLst/>
          </a:prstGeom>
          <a:noFill/>
          <a:ln w="57150" cap="flat" cmpd="sng" algn="ctr">
            <a:solidFill>
              <a:srgbClr val="505050"/>
            </a:solidFill>
            <a:prstDash val="solid"/>
            <a:tailEnd type="arrow"/>
          </a:ln>
          <a:effectLst/>
        </p:spPr>
      </p:cxnSp>
      <p:sp>
        <p:nvSpPr>
          <p:cNvPr id="66" name="TextBox 65"/>
          <p:cNvSpPr txBox="1"/>
          <p:nvPr/>
        </p:nvSpPr>
        <p:spPr>
          <a:xfrm>
            <a:off x="677095" y="6163884"/>
            <a:ext cx="10837847" cy="523655"/>
          </a:xfrm>
          <a:prstGeom prst="rect">
            <a:avLst/>
          </a:prstGeom>
          <a:noFill/>
        </p:spPr>
        <p:txBody>
          <a:bodyPr wrap="square" lIns="91427" tIns="91427" rIns="91427" bIns="91427" rtlCol="0">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400" b="0" i="1" u="none" strike="noStrike" kern="0" cap="none" spc="0" normalizeH="0" baseline="0" noProof="0" dirty="0">
                <a:ln>
                  <a:noFill/>
                </a:ln>
                <a:solidFill>
                  <a:srgbClr val="505050">
                    <a:alpha val="99000"/>
                  </a:srgbClr>
                </a:solidFill>
                <a:effectLst/>
                <a:uLnTx/>
                <a:uFillTx/>
              </a:rPr>
              <a:t>Standard-based, http-based protocols for maximum platform reach</a:t>
            </a:r>
          </a:p>
        </p:txBody>
      </p:sp>
      <p:sp>
        <p:nvSpPr>
          <p:cNvPr id="67" name="Rectangular Callout 37"/>
          <p:cNvSpPr/>
          <p:nvPr/>
        </p:nvSpPr>
        <p:spPr>
          <a:xfrm>
            <a:off x="3088132" y="1532416"/>
            <a:ext cx="1730367" cy="655441"/>
          </a:xfrm>
          <a:prstGeom prst="wedgeRectCallout">
            <a:avLst/>
          </a:prstGeom>
          <a:solidFill>
            <a:srgbClr val="442359">
              <a:shade val="80000"/>
              <a:satMod val="180000"/>
            </a:srgbClr>
          </a:solidFill>
          <a:ln w="9525" cap="flat" cmpd="sng" algn="ctr">
            <a:solidFill>
              <a:srgbClr val="4423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Segoe UI"/>
                <a:ea typeface="+mn-ea"/>
                <a:cs typeface="+mn-cs"/>
              </a:rPr>
              <a:t>WS-Fed, SAML 2.0, </a:t>
            </a:r>
            <a:r>
              <a:rPr kumimoji="0" lang="en-US" sz="1399" b="0" i="0" u="none" strike="noStrike" kern="0" cap="none" spc="0" normalizeH="0" baseline="0" noProof="0" dirty="0" err="1">
                <a:ln>
                  <a:noFill/>
                </a:ln>
                <a:solidFill>
                  <a:srgbClr val="FFFFFF"/>
                </a:solidFill>
                <a:effectLst/>
                <a:uLnTx/>
                <a:uFillTx/>
                <a:latin typeface="Segoe UI"/>
                <a:ea typeface="+mn-ea"/>
                <a:cs typeface="+mn-cs"/>
              </a:rPr>
              <a:t>OpenID</a:t>
            </a:r>
            <a:r>
              <a:rPr kumimoji="0" lang="en-US" sz="1399" b="0" i="0" u="none" strike="noStrike" kern="0" cap="none" spc="0" normalizeH="0" baseline="0" noProof="0" dirty="0">
                <a:ln>
                  <a:noFill/>
                </a:ln>
                <a:solidFill>
                  <a:srgbClr val="FFFFFF"/>
                </a:solidFill>
                <a:effectLst/>
                <a:uLnTx/>
                <a:uFillTx/>
                <a:latin typeface="Segoe UI"/>
                <a:ea typeface="+mn-ea"/>
                <a:cs typeface="+mn-cs"/>
              </a:rPr>
              <a:t> Connect</a:t>
            </a:r>
          </a:p>
        </p:txBody>
      </p:sp>
      <p:sp>
        <p:nvSpPr>
          <p:cNvPr id="68" name="Rectangular Callout 39"/>
          <p:cNvSpPr/>
          <p:nvPr/>
        </p:nvSpPr>
        <p:spPr>
          <a:xfrm>
            <a:off x="3094915" y="3078809"/>
            <a:ext cx="1730367" cy="655441"/>
          </a:xfrm>
          <a:prstGeom prst="wedgeRectCallout">
            <a:avLst>
              <a:gd name="adj1" fmla="val -20833"/>
              <a:gd name="adj2" fmla="val 78837"/>
            </a:avLst>
          </a:prstGeom>
          <a:solidFill>
            <a:srgbClr val="442359">
              <a:shade val="80000"/>
              <a:satMod val="180000"/>
            </a:srgbClr>
          </a:solidFill>
          <a:ln w="9525" cap="flat" cmpd="sng" algn="ctr">
            <a:solidFill>
              <a:srgbClr val="4423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err="1">
                <a:ln>
                  <a:noFill/>
                </a:ln>
                <a:solidFill>
                  <a:srgbClr val="FFFFFF"/>
                </a:solidFill>
                <a:effectLst/>
                <a:uLnTx/>
                <a:uFillTx/>
                <a:latin typeface="Segoe UI"/>
                <a:ea typeface="+mn-ea"/>
                <a:cs typeface="+mn-cs"/>
              </a:rPr>
              <a:t>OAuth</a:t>
            </a:r>
            <a:r>
              <a:rPr kumimoji="0" lang="en-US" sz="1399" b="0" i="0" u="none" strike="noStrike" kern="0" cap="none" spc="0" normalizeH="0" baseline="0" noProof="0" dirty="0">
                <a:ln>
                  <a:noFill/>
                </a:ln>
                <a:solidFill>
                  <a:srgbClr val="FFFFFF"/>
                </a:solidFill>
                <a:effectLst/>
                <a:uLnTx/>
                <a:uFillTx/>
                <a:latin typeface="Segoe UI"/>
                <a:ea typeface="+mn-ea"/>
                <a:cs typeface="+mn-cs"/>
              </a:rPr>
              <a:t> 2.0</a:t>
            </a:r>
          </a:p>
        </p:txBody>
      </p:sp>
      <p:sp>
        <p:nvSpPr>
          <p:cNvPr id="69" name="Rectangular Callout 40"/>
          <p:cNvSpPr/>
          <p:nvPr/>
        </p:nvSpPr>
        <p:spPr>
          <a:xfrm>
            <a:off x="3083357" y="5036924"/>
            <a:ext cx="1730367" cy="655441"/>
          </a:xfrm>
          <a:prstGeom prst="wedgeRectCallout">
            <a:avLst>
              <a:gd name="adj1" fmla="val -20833"/>
              <a:gd name="adj2" fmla="val -69449"/>
            </a:avLst>
          </a:prstGeom>
          <a:solidFill>
            <a:srgbClr val="442359">
              <a:shade val="80000"/>
              <a:satMod val="180000"/>
            </a:srgbClr>
          </a:solidFill>
          <a:ln w="9525" cap="flat" cmpd="sng" algn="ctr">
            <a:solidFill>
              <a:srgbClr val="4423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err="1">
                <a:ln>
                  <a:noFill/>
                </a:ln>
                <a:solidFill>
                  <a:srgbClr val="FFFFFF"/>
                </a:solidFill>
                <a:effectLst/>
                <a:uLnTx/>
                <a:uFillTx/>
                <a:latin typeface="Segoe UI"/>
                <a:ea typeface="+mn-ea"/>
                <a:cs typeface="+mn-cs"/>
              </a:rPr>
              <a:t>OAuth</a:t>
            </a:r>
            <a:r>
              <a:rPr kumimoji="0" lang="en-US" sz="1399" b="0" i="0" u="none" strike="noStrike" kern="0" cap="none" spc="0" normalizeH="0" baseline="0" noProof="0" dirty="0">
                <a:ln>
                  <a:noFill/>
                </a:ln>
                <a:solidFill>
                  <a:srgbClr val="FFFFFF"/>
                </a:solidFill>
                <a:effectLst/>
                <a:uLnTx/>
                <a:uFillTx/>
                <a:latin typeface="Segoe UI"/>
                <a:ea typeface="+mn-ea"/>
                <a:cs typeface="+mn-cs"/>
              </a:rPr>
              <a:t> 2.0</a:t>
            </a:r>
          </a:p>
        </p:txBody>
      </p:sp>
      <p:sp>
        <p:nvSpPr>
          <p:cNvPr id="70" name="Rectangular Callout 41"/>
          <p:cNvSpPr/>
          <p:nvPr/>
        </p:nvSpPr>
        <p:spPr>
          <a:xfrm>
            <a:off x="6224811" y="3354483"/>
            <a:ext cx="1596625" cy="477979"/>
          </a:xfrm>
          <a:prstGeom prst="wedgeRectCallout">
            <a:avLst>
              <a:gd name="adj1" fmla="val -57486"/>
              <a:gd name="adj2" fmla="val -25466"/>
            </a:avLst>
          </a:prstGeom>
          <a:solidFill>
            <a:srgbClr val="442359">
              <a:shade val="80000"/>
              <a:satMod val="180000"/>
            </a:srgbClr>
          </a:solidFill>
          <a:ln w="9525" cap="flat" cmpd="sng" algn="ctr">
            <a:solidFill>
              <a:srgbClr val="4423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Segoe UI"/>
                <a:ea typeface="+mn-ea"/>
                <a:cs typeface="+mn-cs"/>
              </a:rPr>
              <a:t>OAuth</a:t>
            </a:r>
          </a:p>
        </p:txBody>
      </p:sp>
      <p:sp>
        <p:nvSpPr>
          <p:cNvPr id="71" name="Rectangular Callout 42"/>
          <p:cNvSpPr/>
          <p:nvPr/>
        </p:nvSpPr>
        <p:spPr>
          <a:xfrm>
            <a:off x="7181593" y="1729548"/>
            <a:ext cx="1730367" cy="655441"/>
          </a:xfrm>
          <a:prstGeom prst="wedgeRectCallout">
            <a:avLst/>
          </a:prstGeom>
          <a:solidFill>
            <a:srgbClr val="442359">
              <a:shade val="80000"/>
              <a:satMod val="180000"/>
            </a:srgbClr>
          </a:solidFill>
          <a:ln w="9525" cap="flat" cmpd="sng" algn="ctr">
            <a:solidFill>
              <a:srgbClr val="4423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Segoe UI"/>
                <a:ea typeface="+mn-ea"/>
                <a:cs typeface="+mn-cs"/>
              </a:rPr>
              <a:t>OAuth 2.0 (OBO)</a:t>
            </a:r>
          </a:p>
        </p:txBody>
      </p:sp>
      <p:sp>
        <p:nvSpPr>
          <p:cNvPr id="72" name="Rectangular Callout 43"/>
          <p:cNvSpPr/>
          <p:nvPr/>
        </p:nvSpPr>
        <p:spPr>
          <a:xfrm>
            <a:off x="7227258" y="4775409"/>
            <a:ext cx="1730367" cy="655441"/>
          </a:xfrm>
          <a:prstGeom prst="wedgeRectCallout">
            <a:avLst>
              <a:gd name="adj1" fmla="val -20833"/>
              <a:gd name="adj2" fmla="val -70706"/>
            </a:avLst>
          </a:prstGeom>
          <a:solidFill>
            <a:srgbClr val="442359">
              <a:shade val="80000"/>
              <a:satMod val="180000"/>
            </a:srgbClr>
          </a:solidFill>
          <a:ln w="9525" cap="flat" cmpd="sng" algn="ctr">
            <a:solidFill>
              <a:srgbClr val="4423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err="1">
                <a:ln>
                  <a:noFill/>
                </a:ln>
                <a:solidFill>
                  <a:srgbClr val="FFFFFF"/>
                </a:solidFill>
                <a:effectLst/>
                <a:uLnTx/>
                <a:uFillTx/>
                <a:latin typeface="Segoe UI"/>
                <a:ea typeface="+mn-ea"/>
                <a:cs typeface="+mn-cs"/>
              </a:rPr>
              <a:t>Oauth</a:t>
            </a:r>
            <a:r>
              <a:rPr kumimoji="0" lang="en-US" sz="1399" b="0" i="0" u="none" strike="noStrike" kern="0" cap="none" spc="0" normalizeH="0" baseline="0" noProof="0" dirty="0">
                <a:ln>
                  <a:noFill/>
                </a:ln>
                <a:solidFill>
                  <a:srgbClr val="FFFFFF"/>
                </a:solidFill>
                <a:effectLst/>
                <a:uLnTx/>
                <a:uFillTx/>
                <a:latin typeface="Segoe UI"/>
                <a:ea typeface="+mn-ea"/>
                <a:cs typeface="+mn-cs"/>
              </a:rPr>
              <a:t> (OBO)</a:t>
            </a:r>
          </a:p>
        </p:txBody>
      </p:sp>
    </p:spTree>
    <p:extLst>
      <p:ext uri="{BB962C8B-B14F-4D97-AF65-F5344CB8AC3E}">
        <p14:creationId xmlns:p14="http://schemas.microsoft.com/office/powerpoint/2010/main" val="2840268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childTnLst>
                                </p:cTn>
                              </p:par>
                              <p:par>
                                <p:cTn id="82" presetID="10" presetClass="entr" presetSubtype="0" fill="hold"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fade">
                                      <p:cBhvr>
                                        <p:cTn id="90" dur="500"/>
                                        <p:tgtEl>
                                          <p:spTgt spid="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fade">
                                      <p:cBhvr>
                                        <p:cTn id="93" dur="500"/>
                                        <p:tgtEl>
                                          <p:spTgt spid="5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500"/>
                                        <p:tgtEl>
                                          <p:spTgt spid="57"/>
                                        </p:tgtEl>
                                      </p:cBhvr>
                                    </p:animEffect>
                                  </p:childTnLst>
                                </p:cTn>
                              </p:par>
                              <p:par>
                                <p:cTn id="97" presetID="10" presetClass="entr" presetSubtype="0" fill="hold" nodeType="with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fade">
                                      <p:cBhvr>
                                        <p:cTn id="99" dur="500"/>
                                        <p:tgtEl>
                                          <p:spTgt spid="6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500"/>
                                        <p:tgtEl>
                                          <p:spTgt spid="7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par>
                                <p:cTn id="106" presetID="10" presetClass="entr" presetSubtype="0" fill="hold" nodeType="with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6"/>
                                        </p:tgtEl>
                                        <p:attrNameLst>
                                          <p:attrName>style.visibility</p:attrName>
                                        </p:attrNameLst>
                                      </p:cBhvr>
                                      <p:to>
                                        <p:strVal val="visible"/>
                                      </p:to>
                                    </p:set>
                                    <p:animEffect transition="in" filter="fade">
                                      <p:cBhvr>
                                        <p:cTn id="11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50" grpId="0" animBg="1"/>
      <p:bldP spid="56" grpId="0" animBg="1"/>
      <p:bldP spid="57" grpId="0" animBg="1"/>
      <p:bldP spid="58" grpId="0" animBg="1"/>
      <p:bldP spid="59" grpId="0" animBg="1"/>
      <p:bldP spid="60" grpId="0" animBg="1"/>
      <p:bldP spid="62" grpId="0" animBg="1"/>
      <p:bldP spid="67" grpId="0" animBg="1"/>
      <p:bldP spid="68" grpId="0" animBg="1"/>
      <p:bldP spid="69" grpId="0" animBg="1"/>
      <p:bldP spid="70" grpId="0" animBg="1"/>
      <p:bldP spid="71" grpId="0" animBg="1"/>
      <p:bldP spid="7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OAuth</a:t>
            </a:r>
            <a:r>
              <a:rPr lang="es-ES" dirty="0"/>
              <a:t> en ADFS 2016</a:t>
            </a:r>
          </a:p>
        </p:txBody>
      </p:sp>
      <p:sp>
        <p:nvSpPr>
          <p:cNvPr id="3" name="Text Placeholder 2"/>
          <p:cNvSpPr txBox="1">
            <a:spLocks/>
          </p:cNvSpPr>
          <p:nvPr/>
        </p:nvSpPr>
        <p:spPr>
          <a:xfrm>
            <a:off x="274639" y="1212849"/>
            <a:ext cx="5486399" cy="56815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a:t>Windows Server 2012 R2</a:t>
            </a:r>
          </a:p>
          <a:p>
            <a:pPr lvl="1"/>
            <a:r>
              <a:rPr lang="en-US" sz="2000"/>
              <a:t>Authorization Grant profile only</a:t>
            </a:r>
          </a:p>
          <a:p>
            <a:pPr lvl="1"/>
            <a:r>
              <a:rPr lang="en-US" sz="2000"/>
              <a:t>Public Clients only</a:t>
            </a:r>
          </a:p>
          <a:p>
            <a:r>
              <a:rPr lang="en-US" sz="3600"/>
              <a:t>Additional profile support</a:t>
            </a:r>
          </a:p>
          <a:p>
            <a:pPr lvl="1"/>
            <a:r>
              <a:rPr lang="en-US" sz="2000"/>
              <a:t>Implicit flow to support single page applications (say using angular.js)</a:t>
            </a:r>
          </a:p>
          <a:p>
            <a:pPr lvl="1"/>
            <a:r>
              <a:rPr lang="en-US" sz="2000"/>
              <a:t>Resource Owner password for scripting apps</a:t>
            </a:r>
          </a:p>
          <a:p>
            <a:r>
              <a:rPr lang="en-US" sz="3600"/>
              <a:t>OBO support</a:t>
            </a:r>
          </a:p>
          <a:p>
            <a:pPr lvl="1"/>
            <a:r>
              <a:rPr lang="en-US" sz="2000"/>
              <a:t>Enable multi-tier applications to pass on user context to back end services</a:t>
            </a:r>
            <a:endParaRPr lang="en-US" sz="2000" dirty="0"/>
          </a:p>
        </p:txBody>
      </p:sp>
      <p:sp>
        <p:nvSpPr>
          <p:cNvPr id="4" name="Text Placeholder 3"/>
          <p:cNvSpPr txBox="1">
            <a:spLocks/>
          </p:cNvSpPr>
          <p:nvPr/>
        </p:nvSpPr>
        <p:spPr>
          <a:xfrm>
            <a:off x="6675439" y="1212849"/>
            <a:ext cx="5486399" cy="253607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a:t>Token</a:t>
            </a:r>
          </a:p>
          <a:p>
            <a:pPr lvl="1"/>
            <a:r>
              <a:rPr lang="en-US" sz="2000"/>
              <a:t>ID token support</a:t>
            </a:r>
          </a:p>
          <a:p>
            <a:r>
              <a:rPr lang="en-US" sz="3600"/>
              <a:t>Confidential Client Auth</a:t>
            </a:r>
          </a:p>
          <a:p>
            <a:pPr lvl="1"/>
            <a:r>
              <a:rPr lang="en-US" sz="2000"/>
              <a:t>Symmetric Keys</a:t>
            </a:r>
          </a:p>
          <a:p>
            <a:pPr lvl="1"/>
            <a:r>
              <a:rPr lang="en-US" sz="2000"/>
              <a:t>Asymmetric Keys</a:t>
            </a:r>
          </a:p>
          <a:p>
            <a:pPr lvl="1"/>
            <a:r>
              <a:rPr lang="en-US" sz="2000"/>
              <a:t>Windows Accounts</a:t>
            </a:r>
          </a:p>
          <a:p>
            <a:r>
              <a:rPr lang="en-US" sz="3600"/>
              <a:t>Secure Device authentication</a:t>
            </a:r>
          </a:p>
          <a:p>
            <a:pPr lvl="1"/>
            <a:r>
              <a:rPr lang="en-US" sz="2000"/>
              <a:t>Provides protection from roaming attacks</a:t>
            </a:r>
          </a:p>
          <a:p>
            <a:pPr lvl="1"/>
            <a:r>
              <a:rPr lang="en-US" sz="2000"/>
              <a:t>Avoids TLS where certificate prompts don’t work</a:t>
            </a:r>
          </a:p>
          <a:p>
            <a:pPr lvl="1"/>
            <a:endParaRPr lang="en-US" sz="2000" dirty="0"/>
          </a:p>
        </p:txBody>
      </p:sp>
    </p:spTree>
    <p:extLst>
      <p:ext uri="{BB962C8B-B14F-4D97-AF65-F5344CB8AC3E}">
        <p14:creationId xmlns:p14="http://schemas.microsoft.com/office/powerpoint/2010/main" val="39634016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Agenda</a:t>
            </a:r>
          </a:p>
        </p:txBody>
      </p:sp>
      <p:sp>
        <p:nvSpPr>
          <p:cNvPr id="4" name="Text Placeholder 4"/>
          <p:cNvSpPr>
            <a:spLocks noGrp="1"/>
          </p:cNvSpPr>
          <p:nvPr>
            <p:ph type="body" sz="quarter" idx="10"/>
          </p:nvPr>
        </p:nvSpPr>
        <p:spPr>
          <a:xfrm>
            <a:off x="274639" y="1287462"/>
            <a:ext cx="11887200" cy="5478423"/>
          </a:xfrm>
        </p:spPr>
        <p:txBody>
          <a:bodyPr/>
          <a:lstStyle/>
          <a:p>
            <a:pPr marL="571500" indent="-571500">
              <a:buFont typeface="Wingdings" panose="05000000000000000000" pitchFamily="2" charset="2"/>
              <a:buChar char="§"/>
            </a:pPr>
            <a:r>
              <a:rPr lang="es-ES" dirty="0"/>
              <a:t>¿Qué es un </a:t>
            </a:r>
            <a:r>
              <a:rPr lang="es-ES" dirty="0" err="1"/>
              <a:t>IdP</a:t>
            </a:r>
            <a:r>
              <a:rPr lang="es-ES" dirty="0"/>
              <a:t>? Autenticación basada en </a:t>
            </a:r>
            <a:r>
              <a:rPr lang="es-ES" dirty="0" err="1"/>
              <a:t>claims</a:t>
            </a:r>
            <a:endParaRPr lang="es-ES" dirty="0"/>
          </a:p>
          <a:p>
            <a:pPr marL="571500" indent="-571500">
              <a:buFont typeface="Wingdings" panose="05000000000000000000" pitchFamily="2" charset="2"/>
              <a:buChar char="§"/>
            </a:pPr>
            <a:r>
              <a:rPr lang="es-ES" dirty="0"/>
              <a:t>La identidad híbrida</a:t>
            </a:r>
          </a:p>
          <a:p>
            <a:pPr marL="571500" indent="-571500">
              <a:buFont typeface="Wingdings" panose="05000000000000000000" pitchFamily="2" charset="2"/>
              <a:buChar char="§"/>
            </a:pPr>
            <a:r>
              <a:rPr lang="es-ES" dirty="0"/>
              <a:t>Novedades de ADFS en Windows Server 2016</a:t>
            </a:r>
          </a:p>
          <a:p>
            <a:pPr marL="571500" indent="-571500">
              <a:buFont typeface="Wingdings" panose="05000000000000000000" pitchFamily="2" charset="2"/>
              <a:buChar char="§"/>
            </a:pPr>
            <a:r>
              <a:rPr lang="es-ES" dirty="0"/>
              <a:t>Autenticación LDAPv3</a:t>
            </a:r>
          </a:p>
          <a:p>
            <a:pPr marL="571500" indent="-571500">
              <a:buFont typeface="Wingdings" panose="05000000000000000000" pitchFamily="2" charset="2"/>
              <a:buChar char="§"/>
            </a:pPr>
            <a:r>
              <a:rPr lang="es-ES" dirty="0" err="1"/>
              <a:t>Branding</a:t>
            </a:r>
            <a:r>
              <a:rPr lang="es-ES" dirty="0"/>
              <a:t> por RP</a:t>
            </a:r>
          </a:p>
          <a:p>
            <a:pPr marL="571500" indent="-571500">
              <a:buFont typeface="Wingdings" panose="05000000000000000000" pitchFamily="2" charset="2"/>
              <a:buChar char="§"/>
            </a:pPr>
            <a:r>
              <a:rPr lang="es-ES" dirty="0" err="1"/>
              <a:t>OAuth</a:t>
            </a:r>
            <a:r>
              <a:rPr lang="es-ES" dirty="0"/>
              <a:t> y </a:t>
            </a:r>
            <a:r>
              <a:rPr lang="es-ES" dirty="0" err="1"/>
              <a:t>OpenID</a:t>
            </a:r>
            <a:r>
              <a:rPr lang="es-ES" dirty="0"/>
              <a:t> </a:t>
            </a:r>
            <a:r>
              <a:rPr lang="es-ES" dirty="0" err="1"/>
              <a:t>Connect</a:t>
            </a:r>
            <a:endParaRPr lang="es-ES" dirty="0"/>
          </a:p>
          <a:p>
            <a:pPr marL="571500" indent="-571500">
              <a:buFont typeface="Wingdings" panose="05000000000000000000" pitchFamily="2" charset="2"/>
              <a:buChar char="§"/>
            </a:pPr>
            <a:r>
              <a:rPr lang="es-ES" dirty="0"/>
              <a:t>Seguridad, control de acceso y MFA</a:t>
            </a:r>
          </a:p>
          <a:p>
            <a:pPr marL="571500" indent="-571500">
              <a:buFont typeface="Wingdings" panose="05000000000000000000" pitchFamily="2" charset="2"/>
              <a:buChar char="§"/>
            </a:pPr>
            <a:r>
              <a:rPr lang="es-ES" dirty="0"/>
              <a:t>¿Cómo actualizamos?</a:t>
            </a:r>
          </a:p>
        </p:txBody>
      </p:sp>
    </p:spTree>
    <p:extLst>
      <p:ext uri="{BB962C8B-B14F-4D97-AF65-F5344CB8AC3E}">
        <p14:creationId xmlns:p14="http://schemas.microsoft.com/office/powerpoint/2010/main" val="3370639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OpenID</a:t>
            </a:r>
            <a:r>
              <a:rPr lang="es-ES" dirty="0"/>
              <a:t> </a:t>
            </a:r>
            <a:r>
              <a:rPr lang="es-ES" dirty="0" err="1"/>
              <a:t>Connect</a:t>
            </a:r>
            <a:endParaRPr lang="es-ES" dirty="0"/>
          </a:p>
        </p:txBody>
      </p:sp>
      <p:sp>
        <p:nvSpPr>
          <p:cNvPr id="5" name="Text Placeholder 3"/>
          <p:cNvSpPr txBox="1">
            <a:spLocks/>
          </p:cNvSpPr>
          <p:nvPr/>
        </p:nvSpPr>
        <p:spPr>
          <a:xfrm>
            <a:off x="274639" y="1212849"/>
            <a:ext cx="5486399" cy="253607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a:t>Enable apps (e.g. MVC) with web front end as well as WebAPI back end</a:t>
            </a:r>
          </a:p>
          <a:p>
            <a:r>
              <a:rPr lang="en-US" sz="3600"/>
              <a:t>Returns authorization code to web application which is exchanged for tokens &amp; refresh tokens</a:t>
            </a:r>
          </a:p>
          <a:p>
            <a:r>
              <a:rPr lang="en-US" sz="3600"/>
              <a:t>Support for OpenIDConnect Discovery</a:t>
            </a:r>
          </a:p>
          <a:p>
            <a:endParaRPr lang="en-US" sz="3600" dirty="0"/>
          </a:p>
        </p:txBody>
      </p:sp>
      <p:sp>
        <p:nvSpPr>
          <p:cNvPr id="6" name="Text Placeholder 4"/>
          <p:cNvSpPr txBox="1">
            <a:spLocks/>
          </p:cNvSpPr>
          <p:nvPr/>
        </p:nvSpPr>
        <p:spPr>
          <a:xfrm>
            <a:off x="6675439" y="1212849"/>
            <a:ext cx="5486399" cy="253607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a:t>Scopes</a:t>
            </a:r>
          </a:p>
          <a:p>
            <a:pPr lvl="1"/>
            <a:r>
              <a:rPr lang="en-US" sz="2000"/>
              <a:t>Defines a resource group within an application</a:t>
            </a:r>
          </a:p>
          <a:p>
            <a:r>
              <a:rPr lang="en-US" sz="3600"/>
              <a:t>Permissions</a:t>
            </a:r>
          </a:p>
          <a:p>
            <a:pPr lvl="1"/>
            <a:r>
              <a:rPr lang="en-US" sz="2000"/>
              <a:t>Assignment of scopes for ‘client’ to access ‘service’ application</a:t>
            </a:r>
            <a:endParaRPr lang="en-US" sz="2000" dirty="0"/>
          </a:p>
        </p:txBody>
      </p:sp>
    </p:spTree>
    <p:extLst>
      <p:ext uri="{BB962C8B-B14F-4D97-AF65-F5344CB8AC3E}">
        <p14:creationId xmlns:p14="http://schemas.microsoft.com/office/powerpoint/2010/main" val="38711491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70569"/>
            <a:ext cx="12436475" cy="1181100"/>
          </a:xfrm>
        </p:spPr>
        <p:txBody>
          <a:bodyPr/>
          <a:lstStyle/>
          <a:p>
            <a:pPr algn="ctr"/>
            <a:r>
              <a:rPr lang="es-ES" sz="6600" b="1" dirty="0"/>
              <a:t>Seguridad y control de acceso</a:t>
            </a:r>
          </a:p>
        </p:txBody>
      </p:sp>
      <p:sp>
        <p:nvSpPr>
          <p:cNvPr id="4" name="TextBox 3"/>
          <p:cNvSpPr txBox="1"/>
          <p:nvPr/>
        </p:nvSpPr>
        <p:spPr>
          <a:xfrm>
            <a:off x="10485437" y="6366661"/>
            <a:ext cx="19050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TechSum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838231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¿Qué ocurre cuando tu seguridad no es adecuada?</a:t>
            </a:r>
          </a:p>
        </p:txBody>
      </p:sp>
      <p:pic>
        <p:nvPicPr>
          <p:cNvPr id="3" name="Picture 2"/>
          <p:cNvPicPr>
            <a:picLocks noChangeAspect="1"/>
          </p:cNvPicPr>
          <p:nvPr/>
        </p:nvPicPr>
        <p:blipFill>
          <a:blip r:embed="rId3"/>
          <a:stretch>
            <a:fillRect/>
          </a:stretch>
        </p:blipFill>
        <p:spPr>
          <a:xfrm>
            <a:off x="3627437" y="2201862"/>
            <a:ext cx="4945344" cy="3359814"/>
          </a:xfrm>
          <a:prstGeom prst="rect">
            <a:avLst/>
          </a:prstGeom>
        </p:spPr>
      </p:pic>
    </p:spTree>
    <p:extLst>
      <p:ext uri="{BB962C8B-B14F-4D97-AF65-F5344CB8AC3E}">
        <p14:creationId xmlns:p14="http://schemas.microsoft.com/office/powerpoint/2010/main" val="583954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Conditional</a:t>
            </a:r>
            <a:r>
              <a:rPr lang="es-ES" dirty="0"/>
              <a:t> Access Control</a:t>
            </a:r>
          </a:p>
        </p:txBody>
      </p:sp>
      <p:sp>
        <p:nvSpPr>
          <p:cNvPr id="3" name="Chord 2"/>
          <p:cNvSpPr/>
          <p:nvPr/>
        </p:nvSpPr>
        <p:spPr bwMode="auto">
          <a:xfrm>
            <a:off x="10434311" y="6094195"/>
            <a:ext cx="3380051" cy="2002374"/>
          </a:xfrm>
          <a:prstGeom prst="chord">
            <a:avLst>
              <a:gd name="adj1" fmla="val 11808699"/>
              <a:gd name="adj2" fmla="val 20617051"/>
            </a:avLst>
          </a:prstGeom>
          <a:solidFill>
            <a:srgbClr val="59AE0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 name="Rectangle 3"/>
          <p:cNvSpPr/>
          <p:nvPr/>
        </p:nvSpPr>
        <p:spPr bwMode="auto">
          <a:xfrm>
            <a:off x="8582799" y="6474585"/>
            <a:ext cx="4269656" cy="5194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 name="TextBox 4"/>
          <p:cNvSpPr txBox="1"/>
          <p:nvPr/>
        </p:nvSpPr>
        <p:spPr>
          <a:xfrm>
            <a:off x="8893404" y="6499191"/>
            <a:ext cx="1327872" cy="533375"/>
          </a:xfrm>
          <a:prstGeom prst="rect">
            <a:avLst/>
          </a:prstGeom>
          <a:noFill/>
        </p:spPr>
        <p:txBody>
          <a:bodyPr wrap="square" rtlCol="0">
            <a:spAutoFit/>
          </a:bodyPr>
          <a:lstStyle/>
          <a:p>
            <a:pPr algn="ctr" defTabSz="914073"/>
            <a:r>
              <a:rPr lang="en-US" sz="1399" dirty="0">
                <a:solidFill>
                  <a:srgbClr val="FFFFFF"/>
                </a:solidFill>
                <a:cs typeface="Segoe UI Light" panose="020B0502040204020203" pitchFamily="34" charset="0"/>
              </a:rPr>
              <a:t>On-Premises applications</a:t>
            </a:r>
          </a:p>
        </p:txBody>
      </p:sp>
      <p:grpSp>
        <p:nvGrpSpPr>
          <p:cNvPr id="6" name="Group 5"/>
          <p:cNvGrpSpPr/>
          <p:nvPr/>
        </p:nvGrpSpPr>
        <p:grpSpPr>
          <a:xfrm>
            <a:off x="8998566" y="4595606"/>
            <a:ext cx="1747328" cy="1878979"/>
            <a:chOff x="9323511" y="5053447"/>
            <a:chExt cx="1403040" cy="1508751"/>
          </a:xfrm>
        </p:grpSpPr>
        <p:sp>
          <p:nvSpPr>
            <p:cNvPr id="7" name="Freeform 111"/>
            <p:cNvSpPr>
              <a:spLocks/>
            </p:cNvSpPr>
            <p:nvPr/>
          </p:nvSpPr>
          <p:spPr bwMode="auto">
            <a:xfrm>
              <a:off x="9850578" y="5053447"/>
              <a:ext cx="875973" cy="581508"/>
            </a:xfrm>
            <a:custGeom>
              <a:avLst/>
              <a:gdLst>
                <a:gd name="T0" fmla="*/ 148 w 176"/>
                <a:gd name="T1" fmla="*/ 51 h 117"/>
                <a:gd name="T2" fmla="*/ 148 w 176"/>
                <a:gd name="T3" fmla="*/ 49 h 117"/>
                <a:gd name="T4" fmla="*/ 99 w 176"/>
                <a:gd name="T5" fmla="*/ 0 h 117"/>
                <a:gd name="T6" fmla="*/ 59 w 176"/>
                <a:gd name="T7" fmla="*/ 22 h 117"/>
                <a:gd name="T8" fmla="*/ 46 w 176"/>
                <a:gd name="T9" fmla="*/ 19 h 117"/>
                <a:gd name="T10" fmla="*/ 30 w 176"/>
                <a:gd name="T11" fmla="*/ 23 h 117"/>
                <a:gd name="T12" fmla="*/ 17 w 176"/>
                <a:gd name="T13" fmla="*/ 46 h 117"/>
                <a:gd name="T14" fmla="*/ 5 w 176"/>
                <a:gd name="T15" fmla="*/ 59 h 117"/>
                <a:gd name="T16" fmla="*/ 4 w 176"/>
                <a:gd name="T17" fmla="*/ 61 h 117"/>
                <a:gd name="T18" fmla="*/ 3 w 176"/>
                <a:gd name="T19" fmla="*/ 63 h 117"/>
                <a:gd name="T20" fmla="*/ 3 w 176"/>
                <a:gd name="T21" fmla="*/ 63 h 117"/>
                <a:gd name="T22" fmla="*/ 2 w 176"/>
                <a:gd name="T23" fmla="*/ 65 h 117"/>
                <a:gd name="T24" fmla="*/ 2 w 176"/>
                <a:gd name="T25" fmla="*/ 66 h 117"/>
                <a:gd name="T26" fmla="*/ 1 w 176"/>
                <a:gd name="T27" fmla="*/ 68 h 117"/>
                <a:gd name="T28" fmla="*/ 1 w 176"/>
                <a:gd name="T29" fmla="*/ 68 h 117"/>
                <a:gd name="T30" fmla="*/ 1 w 176"/>
                <a:gd name="T31" fmla="*/ 70 h 117"/>
                <a:gd name="T32" fmla="*/ 0 w 176"/>
                <a:gd name="T33" fmla="*/ 71 h 117"/>
                <a:gd name="T34" fmla="*/ 0 w 176"/>
                <a:gd name="T35" fmla="*/ 73 h 117"/>
                <a:gd name="T36" fmla="*/ 0 w 176"/>
                <a:gd name="T37" fmla="*/ 73 h 117"/>
                <a:gd name="T38" fmla="*/ 0 w 176"/>
                <a:gd name="T39" fmla="*/ 75 h 117"/>
                <a:gd name="T40" fmla="*/ 0 w 176"/>
                <a:gd name="T41" fmla="*/ 76 h 117"/>
                <a:gd name="T42" fmla="*/ 0 w 176"/>
                <a:gd name="T43" fmla="*/ 78 h 117"/>
                <a:gd name="T44" fmla="*/ 13 w 176"/>
                <a:gd name="T45" fmla="*/ 108 h 117"/>
                <a:gd name="T46" fmla="*/ 20 w 176"/>
                <a:gd name="T47" fmla="*/ 113 h 117"/>
                <a:gd name="T48" fmla="*/ 24 w 176"/>
                <a:gd name="T49" fmla="*/ 114 h 117"/>
                <a:gd name="T50" fmla="*/ 27 w 176"/>
                <a:gd name="T51" fmla="*/ 115 h 117"/>
                <a:gd name="T52" fmla="*/ 30 w 176"/>
                <a:gd name="T53" fmla="*/ 116 h 117"/>
                <a:gd name="T54" fmla="*/ 34 w 176"/>
                <a:gd name="T55" fmla="*/ 117 h 117"/>
                <a:gd name="T56" fmla="*/ 38 w 176"/>
                <a:gd name="T57" fmla="*/ 117 h 117"/>
                <a:gd name="T58" fmla="*/ 42 w 176"/>
                <a:gd name="T59" fmla="*/ 117 h 117"/>
                <a:gd name="T60" fmla="*/ 72 w 176"/>
                <a:gd name="T61" fmla="*/ 117 h 117"/>
                <a:gd name="T62" fmla="*/ 121 w 176"/>
                <a:gd name="T63" fmla="*/ 117 h 117"/>
                <a:gd name="T64" fmla="*/ 123 w 176"/>
                <a:gd name="T65" fmla="*/ 117 h 117"/>
                <a:gd name="T66" fmla="*/ 125 w 176"/>
                <a:gd name="T67" fmla="*/ 117 h 117"/>
                <a:gd name="T68" fmla="*/ 131 w 176"/>
                <a:gd name="T69" fmla="*/ 117 h 117"/>
                <a:gd name="T70" fmla="*/ 144 w 176"/>
                <a:gd name="T71" fmla="*/ 117 h 117"/>
                <a:gd name="T72" fmla="*/ 176 w 176"/>
                <a:gd name="T73" fmla="*/ 84 h 117"/>
                <a:gd name="T74" fmla="*/ 148 w 176"/>
                <a:gd name="T75" fmla="*/ 5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17">
                  <a:moveTo>
                    <a:pt x="148" y="51"/>
                  </a:moveTo>
                  <a:cubicBezTo>
                    <a:pt x="148" y="51"/>
                    <a:pt x="148" y="50"/>
                    <a:pt x="148" y="49"/>
                  </a:cubicBezTo>
                  <a:cubicBezTo>
                    <a:pt x="148" y="22"/>
                    <a:pt x="126" y="0"/>
                    <a:pt x="99" y="0"/>
                  </a:cubicBezTo>
                  <a:cubicBezTo>
                    <a:pt x="82" y="0"/>
                    <a:pt x="68" y="9"/>
                    <a:pt x="59" y="22"/>
                  </a:cubicBezTo>
                  <a:cubicBezTo>
                    <a:pt x="55" y="20"/>
                    <a:pt x="50" y="19"/>
                    <a:pt x="46" y="19"/>
                  </a:cubicBezTo>
                  <a:cubicBezTo>
                    <a:pt x="40" y="19"/>
                    <a:pt x="34" y="20"/>
                    <a:pt x="30" y="23"/>
                  </a:cubicBezTo>
                  <a:cubicBezTo>
                    <a:pt x="22" y="28"/>
                    <a:pt x="17" y="37"/>
                    <a:pt x="17" y="46"/>
                  </a:cubicBezTo>
                  <a:cubicBezTo>
                    <a:pt x="12" y="49"/>
                    <a:pt x="8" y="54"/>
                    <a:pt x="5" y="59"/>
                  </a:cubicBezTo>
                  <a:cubicBezTo>
                    <a:pt x="5" y="59"/>
                    <a:pt x="5" y="60"/>
                    <a:pt x="4" y="61"/>
                  </a:cubicBezTo>
                  <a:cubicBezTo>
                    <a:pt x="4" y="62"/>
                    <a:pt x="3" y="62"/>
                    <a:pt x="3" y="63"/>
                  </a:cubicBezTo>
                  <a:cubicBezTo>
                    <a:pt x="3" y="63"/>
                    <a:pt x="3" y="63"/>
                    <a:pt x="3" y="63"/>
                  </a:cubicBezTo>
                  <a:cubicBezTo>
                    <a:pt x="2" y="64"/>
                    <a:pt x="2" y="65"/>
                    <a:pt x="2" y="65"/>
                  </a:cubicBezTo>
                  <a:cubicBezTo>
                    <a:pt x="2" y="66"/>
                    <a:pt x="2" y="66"/>
                    <a:pt x="2" y="66"/>
                  </a:cubicBezTo>
                  <a:cubicBezTo>
                    <a:pt x="2" y="66"/>
                    <a:pt x="1" y="67"/>
                    <a:pt x="1" y="68"/>
                  </a:cubicBezTo>
                  <a:cubicBezTo>
                    <a:pt x="1" y="68"/>
                    <a:pt x="1" y="68"/>
                    <a:pt x="1" y="68"/>
                  </a:cubicBezTo>
                  <a:cubicBezTo>
                    <a:pt x="1" y="69"/>
                    <a:pt x="1" y="69"/>
                    <a:pt x="1" y="70"/>
                  </a:cubicBezTo>
                  <a:cubicBezTo>
                    <a:pt x="0" y="71"/>
                    <a:pt x="0" y="71"/>
                    <a:pt x="0" y="71"/>
                  </a:cubicBezTo>
                  <a:cubicBezTo>
                    <a:pt x="0" y="71"/>
                    <a:pt x="0" y="72"/>
                    <a:pt x="0" y="73"/>
                  </a:cubicBezTo>
                  <a:cubicBezTo>
                    <a:pt x="0" y="73"/>
                    <a:pt x="0" y="73"/>
                    <a:pt x="0" y="73"/>
                  </a:cubicBezTo>
                  <a:cubicBezTo>
                    <a:pt x="0" y="74"/>
                    <a:pt x="0" y="74"/>
                    <a:pt x="0" y="75"/>
                  </a:cubicBezTo>
                  <a:cubicBezTo>
                    <a:pt x="0" y="76"/>
                    <a:pt x="0" y="76"/>
                    <a:pt x="0" y="76"/>
                  </a:cubicBezTo>
                  <a:cubicBezTo>
                    <a:pt x="0" y="77"/>
                    <a:pt x="0" y="78"/>
                    <a:pt x="0" y="78"/>
                  </a:cubicBezTo>
                  <a:cubicBezTo>
                    <a:pt x="0" y="90"/>
                    <a:pt x="5" y="101"/>
                    <a:pt x="13" y="108"/>
                  </a:cubicBezTo>
                  <a:cubicBezTo>
                    <a:pt x="16" y="110"/>
                    <a:pt x="18" y="111"/>
                    <a:pt x="20" y="113"/>
                  </a:cubicBezTo>
                  <a:cubicBezTo>
                    <a:pt x="21" y="113"/>
                    <a:pt x="22" y="114"/>
                    <a:pt x="24" y="114"/>
                  </a:cubicBezTo>
                  <a:cubicBezTo>
                    <a:pt x="25" y="114"/>
                    <a:pt x="26" y="115"/>
                    <a:pt x="27" y="115"/>
                  </a:cubicBezTo>
                  <a:cubicBezTo>
                    <a:pt x="28" y="116"/>
                    <a:pt x="29" y="116"/>
                    <a:pt x="30" y="116"/>
                  </a:cubicBezTo>
                  <a:cubicBezTo>
                    <a:pt x="31" y="117"/>
                    <a:pt x="33" y="117"/>
                    <a:pt x="34" y="117"/>
                  </a:cubicBezTo>
                  <a:cubicBezTo>
                    <a:pt x="35" y="117"/>
                    <a:pt x="37" y="117"/>
                    <a:pt x="38" y="117"/>
                  </a:cubicBezTo>
                  <a:cubicBezTo>
                    <a:pt x="39" y="117"/>
                    <a:pt x="41" y="117"/>
                    <a:pt x="42" y="117"/>
                  </a:cubicBezTo>
                  <a:cubicBezTo>
                    <a:pt x="49" y="117"/>
                    <a:pt x="60" y="117"/>
                    <a:pt x="72" y="117"/>
                  </a:cubicBezTo>
                  <a:cubicBezTo>
                    <a:pt x="90" y="117"/>
                    <a:pt x="110" y="117"/>
                    <a:pt x="121" y="117"/>
                  </a:cubicBezTo>
                  <a:cubicBezTo>
                    <a:pt x="122" y="117"/>
                    <a:pt x="123" y="117"/>
                    <a:pt x="123" y="117"/>
                  </a:cubicBezTo>
                  <a:cubicBezTo>
                    <a:pt x="125" y="117"/>
                    <a:pt x="125" y="117"/>
                    <a:pt x="125" y="117"/>
                  </a:cubicBezTo>
                  <a:cubicBezTo>
                    <a:pt x="126" y="117"/>
                    <a:pt x="129" y="117"/>
                    <a:pt x="131" y="117"/>
                  </a:cubicBezTo>
                  <a:cubicBezTo>
                    <a:pt x="144" y="117"/>
                    <a:pt x="144" y="117"/>
                    <a:pt x="144" y="117"/>
                  </a:cubicBezTo>
                  <a:cubicBezTo>
                    <a:pt x="162" y="117"/>
                    <a:pt x="176" y="102"/>
                    <a:pt x="176" y="84"/>
                  </a:cubicBezTo>
                  <a:cubicBezTo>
                    <a:pt x="176" y="67"/>
                    <a:pt x="164" y="54"/>
                    <a:pt x="148" y="51"/>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grpSp>
          <p:nvGrpSpPr>
            <p:cNvPr id="8" name="Group 7"/>
            <p:cNvGrpSpPr/>
            <p:nvPr/>
          </p:nvGrpSpPr>
          <p:grpSpPr>
            <a:xfrm>
              <a:off x="9323511" y="5310781"/>
              <a:ext cx="880796" cy="1251417"/>
              <a:chOff x="4410437" y="5171160"/>
              <a:chExt cx="871461" cy="1238332"/>
            </a:xfrm>
          </p:grpSpPr>
          <p:sp>
            <p:nvSpPr>
              <p:cNvPr id="9"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0"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1"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2"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3"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4"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5"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9"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0"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1"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2"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3"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4"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5"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6"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7"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8"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29"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0"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1"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2"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3"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4"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5"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6"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7"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8"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39"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40"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41"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42"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43"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grpSp>
      </p:grpSp>
      <p:sp>
        <p:nvSpPr>
          <p:cNvPr id="44" name="Freeform 10"/>
          <p:cNvSpPr>
            <a:spLocks noEditPoints="1"/>
          </p:cNvSpPr>
          <p:nvPr/>
        </p:nvSpPr>
        <p:spPr bwMode="black">
          <a:xfrm>
            <a:off x="11026259" y="2913942"/>
            <a:ext cx="3019212" cy="1840131"/>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6F6F6"/>
          </a:solidFill>
          <a:ln>
            <a:noFill/>
          </a:ln>
          <a:extLst/>
        </p:spPr>
        <p:txBody>
          <a:bodyPr vert="horz" wrap="square" lIns="91403" tIns="45701" rIns="91403" bIns="45701" numCol="1" anchor="t" anchorCtr="0" compatLnSpc="1">
            <a:prstTxWarp prst="textNoShape">
              <a:avLst/>
            </a:prstTxWarp>
          </a:bodyPr>
          <a:lstStyle/>
          <a:p>
            <a:pPr defTabSz="914073">
              <a:defRPr/>
            </a:pPr>
            <a:endParaRPr lang="en-US" sz="1899" kern="0">
              <a:solidFill>
                <a:srgbClr val="FFFFFF"/>
              </a:solidFill>
            </a:endParaRPr>
          </a:p>
        </p:txBody>
      </p:sp>
      <p:sp>
        <p:nvSpPr>
          <p:cNvPr id="45" name="Freeform 11"/>
          <p:cNvSpPr>
            <a:spLocks/>
          </p:cNvSpPr>
          <p:nvPr/>
        </p:nvSpPr>
        <p:spPr bwMode="auto">
          <a:xfrm>
            <a:off x="11011708" y="923641"/>
            <a:ext cx="1720895" cy="1132423"/>
          </a:xfrm>
          <a:custGeom>
            <a:avLst/>
            <a:gdLst>
              <a:gd name="T0" fmla="*/ 1471 w 1751"/>
              <a:gd name="T1" fmla="*/ 505 h 1152"/>
              <a:gd name="T2" fmla="*/ 1471 w 1751"/>
              <a:gd name="T3" fmla="*/ 483 h 1152"/>
              <a:gd name="T4" fmla="*/ 988 w 1751"/>
              <a:gd name="T5" fmla="*/ 0 h 1152"/>
              <a:gd name="T6" fmla="*/ 586 w 1751"/>
              <a:gd name="T7" fmla="*/ 216 h 1152"/>
              <a:gd name="T8" fmla="*/ 454 w 1751"/>
              <a:gd name="T9" fmla="*/ 180 h 1152"/>
              <a:gd name="T10" fmla="*/ 298 w 1751"/>
              <a:gd name="T11" fmla="*/ 227 h 1152"/>
              <a:gd name="T12" fmla="*/ 174 w 1751"/>
              <a:gd name="T13" fmla="*/ 454 h 1152"/>
              <a:gd name="T14" fmla="*/ 0 w 1751"/>
              <a:gd name="T15" fmla="*/ 772 h 1152"/>
              <a:gd name="T16" fmla="*/ 338 w 1751"/>
              <a:gd name="T17" fmla="*/ 1152 h 1152"/>
              <a:gd name="T18" fmla="*/ 380 w 1751"/>
              <a:gd name="T19" fmla="*/ 1152 h 1152"/>
              <a:gd name="T20" fmla="*/ 419 w 1751"/>
              <a:gd name="T21" fmla="*/ 1152 h 1152"/>
              <a:gd name="T22" fmla="*/ 1207 w 1751"/>
              <a:gd name="T23" fmla="*/ 1152 h 1152"/>
              <a:gd name="T24" fmla="*/ 1223 w 1751"/>
              <a:gd name="T25" fmla="*/ 1152 h 1152"/>
              <a:gd name="T26" fmla="*/ 1243 w 1751"/>
              <a:gd name="T27" fmla="*/ 1152 h 1152"/>
              <a:gd name="T28" fmla="*/ 1301 w 1751"/>
              <a:gd name="T29" fmla="*/ 1152 h 1152"/>
              <a:gd name="T30" fmla="*/ 1426 w 1751"/>
              <a:gd name="T31" fmla="*/ 1152 h 1152"/>
              <a:gd name="T32" fmla="*/ 1751 w 1751"/>
              <a:gd name="T33" fmla="*/ 827 h 1152"/>
              <a:gd name="T34" fmla="*/ 1471 w 1751"/>
              <a:gd name="T35" fmla="*/ 505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2">
                <a:moveTo>
                  <a:pt x="1471" y="505"/>
                </a:moveTo>
                <a:cubicBezTo>
                  <a:pt x="1471" y="499"/>
                  <a:pt x="1471" y="489"/>
                  <a:pt x="1471" y="483"/>
                </a:cubicBezTo>
                <a:cubicBezTo>
                  <a:pt x="1471" y="216"/>
                  <a:pt x="1255" y="0"/>
                  <a:pt x="988" y="0"/>
                </a:cubicBezTo>
                <a:cubicBezTo>
                  <a:pt x="821" y="0"/>
                  <a:pt x="673" y="87"/>
                  <a:pt x="586" y="216"/>
                </a:cubicBezTo>
                <a:cubicBezTo>
                  <a:pt x="547" y="193"/>
                  <a:pt x="502" y="180"/>
                  <a:pt x="454" y="180"/>
                </a:cubicBezTo>
                <a:cubicBezTo>
                  <a:pt x="396" y="180"/>
                  <a:pt x="342" y="198"/>
                  <a:pt x="298" y="227"/>
                </a:cubicBezTo>
                <a:cubicBezTo>
                  <a:pt x="224" y="276"/>
                  <a:pt x="176" y="360"/>
                  <a:pt x="174" y="454"/>
                </a:cubicBezTo>
                <a:cubicBezTo>
                  <a:pt x="71" y="521"/>
                  <a:pt x="0" y="640"/>
                  <a:pt x="0" y="772"/>
                </a:cubicBezTo>
                <a:cubicBezTo>
                  <a:pt x="0" y="969"/>
                  <a:pt x="148" y="1129"/>
                  <a:pt x="338" y="1152"/>
                </a:cubicBezTo>
                <a:cubicBezTo>
                  <a:pt x="351" y="1152"/>
                  <a:pt x="367" y="1152"/>
                  <a:pt x="380" y="1152"/>
                </a:cubicBezTo>
                <a:cubicBezTo>
                  <a:pt x="393" y="1152"/>
                  <a:pt x="406" y="1152"/>
                  <a:pt x="419" y="1152"/>
                </a:cubicBezTo>
                <a:cubicBezTo>
                  <a:pt x="596" y="1152"/>
                  <a:pt x="1011" y="1152"/>
                  <a:pt x="1207" y="1152"/>
                </a:cubicBezTo>
                <a:cubicBezTo>
                  <a:pt x="1213" y="1152"/>
                  <a:pt x="1218" y="1152"/>
                  <a:pt x="1223" y="1152"/>
                </a:cubicBezTo>
                <a:cubicBezTo>
                  <a:pt x="1243" y="1152"/>
                  <a:pt x="1243" y="1152"/>
                  <a:pt x="1243" y="1152"/>
                </a:cubicBezTo>
                <a:cubicBezTo>
                  <a:pt x="1252" y="1152"/>
                  <a:pt x="1281" y="1152"/>
                  <a:pt x="1301" y="1152"/>
                </a:cubicBezTo>
                <a:cubicBezTo>
                  <a:pt x="1426" y="1152"/>
                  <a:pt x="1426" y="1152"/>
                  <a:pt x="1426" y="1152"/>
                </a:cubicBezTo>
                <a:cubicBezTo>
                  <a:pt x="1606" y="1149"/>
                  <a:pt x="1751" y="1004"/>
                  <a:pt x="1751" y="827"/>
                </a:cubicBezTo>
                <a:cubicBezTo>
                  <a:pt x="1751" y="663"/>
                  <a:pt x="1629" y="528"/>
                  <a:pt x="1471" y="505"/>
                </a:cubicBezTo>
                <a:close/>
              </a:path>
            </a:pathLst>
          </a:custGeom>
          <a:solidFill>
            <a:schemeClr val="bg1"/>
          </a:solidFill>
          <a:ln>
            <a:noFill/>
          </a:ln>
        </p:spPr>
        <p:txBody>
          <a:bodyPr/>
          <a:lstStyle/>
          <a:p>
            <a:pPr defTabSz="951065">
              <a:defRPr/>
            </a:pPr>
            <a:endParaRPr lang="en-US" sz="1873">
              <a:solidFill>
                <a:srgbClr val="FFFFFF"/>
              </a:solidFill>
            </a:endParaRPr>
          </a:p>
        </p:txBody>
      </p:sp>
      <p:sp>
        <p:nvSpPr>
          <p:cNvPr id="46" name="Trapezoid 45"/>
          <p:cNvSpPr/>
          <p:nvPr/>
        </p:nvSpPr>
        <p:spPr bwMode="auto">
          <a:xfrm rot="5400000">
            <a:off x="2216123" y="3171615"/>
            <a:ext cx="5288394" cy="1631827"/>
          </a:xfrm>
          <a:prstGeom prst="trapezoid">
            <a:avLst>
              <a:gd name="adj" fmla="val 146449"/>
            </a:avLst>
          </a:prstGeom>
          <a:noFill/>
          <a:ln w="19050">
            <a:solidFill>
              <a:schemeClr val="bg1">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7" name="Rectangle 46"/>
          <p:cNvSpPr/>
          <p:nvPr/>
        </p:nvSpPr>
        <p:spPr bwMode="auto">
          <a:xfrm>
            <a:off x="3772254" y="2252780"/>
            <a:ext cx="399639" cy="3955267"/>
          </a:xfrm>
          <a:prstGeom prst="rect">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9" name="TextBox 48"/>
          <p:cNvSpPr txBox="1"/>
          <p:nvPr/>
        </p:nvSpPr>
        <p:spPr>
          <a:xfrm>
            <a:off x="705906" y="4038616"/>
            <a:ext cx="3474227" cy="1319855"/>
          </a:xfrm>
          <a:prstGeom prst="rect">
            <a:avLst/>
          </a:prstGeom>
          <a:solidFill>
            <a:schemeClr val="bg1"/>
          </a:solidFill>
        </p:spPr>
        <p:txBody>
          <a:bodyPr wrap="square" rtlCol="0">
            <a:noAutofit/>
          </a:bodyPr>
          <a:lstStyle/>
          <a:p>
            <a:pPr defTabSz="914073">
              <a:spcAft>
                <a:spcPts val="600"/>
              </a:spcAft>
            </a:pPr>
            <a:r>
              <a:rPr lang="en-US" dirty="0">
                <a:solidFill>
                  <a:srgbClr val="0062D8"/>
                </a:solidFill>
                <a:cs typeface="Segoe UI Light" panose="020B0502040204020203" pitchFamily="34" charset="0"/>
              </a:rPr>
              <a:t>Application</a:t>
            </a:r>
          </a:p>
          <a:p>
            <a:pPr defTabSz="914073">
              <a:spcAft>
                <a:spcPts val="600"/>
              </a:spcAft>
            </a:pPr>
            <a:r>
              <a:rPr lang="en-US" sz="1199" dirty="0">
                <a:solidFill>
                  <a:srgbClr val="505050"/>
                </a:solidFill>
                <a:cs typeface="Segoe UI Light" panose="020B0502040204020203" pitchFamily="34" charset="0"/>
              </a:rPr>
              <a:t>Business sensitivity</a:t>
            </a:r>
          </a:p>
        </p:txBody>
      </p:sp>
      <p:sp>
        <p:nvSpPr>
          <p:cNvPr id="50" name="TextBox 49"/>
          <p:cNvSpPr txBox="1"/>
          <p:nvPr/>
        </p:nvSpPr>
        <p:spPr>
          <a:xfrm>
            <a:off x="705906" y="5420792"/>
            <a:ext cx="3474227" cy="1319855"/>
          </a:xfrm>
          <a:prstGeom prst="rect">
            <a:avLst/>
          </a:prstGeom>
          <a:solidFill>
            <a:schemeClr val="bg1"/>
          </a:solidFill>
        </p:spPr>
        <p:txBody>
          <a:bodyPr wrap="square" rtlCol="0">
            <a:noAutofit/>
          </a:bodyPr>
          <a:lstStyle/>
          <a:p>
            <a:pPr defTabSz="914073">
              <a:spcAft>
                <a:spcPts val="600"/>
              </a:spcAft>
            </a:pPr>
            <a:r>
              <a:rPr lang="en-US" dirty="0">
                <a:solidFill>
                  <a:srgbClr val="0062D8"/>
                </a:solidFill>
                <a:cs typeface="Segoe UI Light" panose="020B0502040204020203" pitchFamily="34" charset="0"/>
              </a:rPr>
              <a:t>Other</a:t>
            </a:r>
          </a:p>
          <a:p>
            <a:pPr defTabSz="914073">
              <a:spcAft>
                <a:spcPts val="600"/>
              </a:spcAft>
            </a:pPr>
            <a:r>
              <a:rPr lang="en-US" sz="1199" dirty="0">
                <a:solidFill>
                  <a:srgbClr val="505050"/>
                </a:solidFill>
                <a:cs typeface="Segoe UI Light" panose="020B0502040204020203" pitchFamily="34" charset="0"/>
              </a:rPr>
              <a:t>Inside corp. network</a:t>
            </a:r>
          </a:p>
          <a:p>
            <a:pPr defTabSz="914073">
              <a:spcAft>
                <a:spcPts val="600"/>
              </a:spcAft>
            </a:pPr>
            <a:r>
              <a:rPr lang="en-US" sz="1199" dirty="0">
                <a:solidFill>
                  <a:srgbClr val="505050"/>
                </a:solidFill>
                <a:cs typeface="Segoe UI Light" panose="020B0502040204020203" pitchFamily="34" charset="0"/>
              </a:rPr>
              <a:t>Outside corp. network</a:t>
            </a:r>
          </a:p>
          <a:p>
            <a:pPr defTabSz="914073">
              <a:spcAft>
                <a:spcPts val="600"/>
              </a:spcAft>
            </a:pPr>
            <a:r>
              <a:rPr lang="en-US" sz="1199" dirty="0">
                <a:solidFill>
                  <a:srgbClr val="505050"/>
                </a:solidFill>
                <a:cs typeface="Segoe UI Light" panose="020B0502040204020203" pitchFamily="34" charset="0"/>
              </a:rPr>
              <a:t>Risk profile</a:t>
            </a:r>
          </a:p>
        </p:txBody>
      </p:sp>
      <p:sp>
        <p:nvSpPr>
          <p:cNvPr id="51" name="TextBox 50"/>
          <p:cNvSpPr txBox="1"/>
          <p:nvPr/>
        </p:nvSpPr>
        <p:spPr>
          <a:xfrm>
            <a:off x="705906" y="2656442"/>
            <a:ext cx="3474227" cy="1319855"/>
          </a:xfrm>
          <a:prstGeom prst="rect">
            <a:avLst/>
          </a:prstGeom>
          <a:solidFill>
            <a:schemeClr val="bg1"/>
          </a:solidFill>
        </p:spPr>
        <p:txBody>
          <a:bodyPr wrap="square" rtlCol="0">
            <a:noAutofit/>
          </a:bodyPr>
          <a:lstStyle/>
          <a:p>
            <a:pPr defTabSz="914073">
              <a:spcAft>
                <a:spcPts val="600"/>
              </a:spcAft>
            </a:pPr>
            <a:r>
              <a:rPr lang="en-US" dirty="0">
                <a:solidFill>
                  <a:srgbClr val="0062D8"/>
                </a:solidFill>
                <a:cs typeface="Segoe UI Light" panose="020B0502040204020203" pitchFamily="34" charset="0"/>
              </a:rPr>
              <a:t>Devices</a:t>
            </a:r>
          </a:p>
          <a:p>
            <a:pPr defTabSz="914073">
              <a:spcAft>
                <a:spcPts val="300"/>
              </a:spcAft>
            </a:pPr>
            <a:r>
              <a:rPr lang="en-US" sz="1199" dirty="0">
                <a:solidFill>
                  <a:srgbClr val="505050"/>
                </a:solidFill>
                <a:cs typeface="Segoe UI Light" panose="020B0502040204020203" pitchFamily="34" charset="0"/>
              </a:rPr>
              <a:t>Authenticated</a:t>
            </a:r>
          </a:p>
          <a:p>
            <a:pPr defTabSz="914073">
              <a:spcAft>
                <a:spcPts val="300"/>
              </a:spcAft>
            </a:pPr>
            <a:r>
              <a:rPr lang="en-US" sz="1199" dirty="0">
                <a:solidFill>
                  <a:srgbClr val="505050"/>
                </a:solidFill>
                <a:cs typeface="Segoe UI Light" panose="020B0502040204020203" pitchFamily="34" charset="0"/>
              </a:rPr>
              <a:t>MDM Managed (Intune)</a:t>
            </a:r>
          </a:p>
          <a:p>
            <a:pPr defTabSz="914073">
              <a:spcAft>
                <a:spcPts val="300"/>
              </a:spcAft>
            </a:pPr>
            <a:r>
              <a:rPr lang="en-US" sz="1199" dirty="0">
                <a:solidFill>
                  <a:srgbClr val="505050"/>
                </a:solidFill>
                <a:cs typeface="Segoe UI Light" panose="020B0502040204020203" pitchFamily="34" charset="0"/>
              </a:rPr>
              <a:t>Compliant with policies</a:t>
            </a:r>
          </a:p>
          <a:p>
            <a:pPr defTabSz="914073">
              <a:spcAft>
                <a:spcPts val="300"/>
              </a:spcAft>
            </a:pPr>
            <a:r>
              <a:rPr lang="en-US" sz="1199" dirty="0">
                <a:solidFill>
                  <a:srgbClr val="505050"/>
                </a:solidFill>
                <a:cs typeface="Segoe UI Light" panose="020B0502040204020203" pitchFamily="34" charset="0"/>
              </a:rPr>
              <a:t>Not lost/stolen</a:t>
            </a:r>
          </a:p>
        </p:txBody>
      </p:sp>
      <p:sp>
        <p:nvSpPr>
          <p:cNvPr id="52" name="TextBox 51"/>
          <p:cNvSpPr txBox="1"/>
          <p:nvPr/>
        </p:nvSpPr>
        <p:spPr>
          <a:xfrm>
            <a:off x="705906" y="1274267"/>
            <a:ext cx="3474227" cy="1319855"/>
          </a:xfrm>
          <a:prstGeom prst="rect">
            <a:avLst/>
          </a:prstGeom>
          <a:solidFill>
            <a:schemeClr val="bg1"/>
          </a:solidFill>
        </p:spPr>
        <p:txBody>
          <a:bodyPr wrap="square" rtlCol="0">
            <a:noAutofit/>
          </a:bodyPr>
          <a:lstStyle/>
          <a:p>
            <a:pPr defTabSz="914073">
              <a:spcAft>
                <a:spcPts val="600"/>
              </a:spcAft>
            </a:pPr>
            <a:r>
              <a:rPr lang="en-US" dirty="0">
                <a:solidFill>
                  <a:srgbClr val="0062D8"/>
                </a:solidFill>
                <a:cs typeface="Segoe UI Light" panose="020B0502040204020203" pitchFamily="34" charset="0"/>
              </a:rPr>
              <a:t>User attributes</a:t>
            </a:r>
          </a:p>
          <a:p>
            <a:pPr marL="91423" defTabSz="914073">
              <a:spcAft>
                <a:spcPts val="300"/>
              </a:spcAft>
            </a:pPr>
            <a:r>
              <a:rPr lang="en-US" sz="1199" dirty="0">
                <a:solidFill>
                  <a:srgbClr val="505050"/>
                </a:solidFill>
                <a:cs typeface="Segoe UI Light" panose="020B0502040204020203" pitchFamily="34" charset="0"/>
              </a:rPr>
              <a:t>User identity </a:t>
            </a:r>
          </a:p>
          <a:p>
            <a:pPr marL="91423" defTabSz="914073">
              <a:spcAft>
                <a:spcPts val="300"/>
              </a:spcAft>
            </a:pPr>
            <a:r>
              <a:rPr lang="en-US" sz="1199" dirty="0">
                <a:solidFill>
                  <a:srgbClr val="505050"/>
                </a:solidFill>
                <a:cs typeface="Segoe UI Light" panose="020B0502040204020203" pitchFamily="34" charset="0"/>
              </a:rPr>
              <a:t>Group memberships</a:t>
            </a:r>
          </a:p>
          <a:p>
            <a:pPr marL="91423" defTabSz="914073">
              <a:spcAft>
                <a:spcPts val="300"/>
              </a:spcAft>
            </a:pPr>
            <a:r>
              <a:rPr lang="en-US" sz="1199" dirty="0" err="1">
                <a:solidFill>
                  <a:srgbClr val="505050"/>
                </a:solidFill>
                <a:cs typeface="Segoe UI Light" panose="020B0502040204020203" pitchFamily="34" charset="0"/>
              </a:rPr>
              <a:t>Auth</a:t>
            </a:r>
            <a:r>
              <a:rPr lang="en-US" sz="1199" dirty="0">
                <a:solidFill>
                  <a:srgbClr val="505050"/>
                </a:solidFill>
                <a:cs typeface="Segoe UI Light" panose="020B0502040204020203" pitchFamily="34" charset="0"/>
              </a:rPr>
              <a:t> strength (MFA)</a:t>
            </a:r>
          </a:p>
        </p:txBody>
      </p:sp>
      <p:sp>
        <p:nvSpPr>
          <p:cNvPr id="53" name="TextBox 52"/>
          <p:cNvSpPr txBox="1"/>
          <p:nvPr/>
        </p:nvSpPr>
        <p:spPr>
          <a:xfrm>
            <a:off x="5358546" y="4586901"/>
            <a:ext cx="1765465" cy="533375"/>
          </a:xfrm>
          <a:prstGeom prst="rect">
            <a:avLst/>
          </a:prstGeom>
          <a:noFill/>
        </p:spPr>
        <p:txBody>
          <a:bodyPr wrap="square" rtlCol="0">
            <a:spAutoFit/>
          </a:bodyPr>
          <a:lstStyle/>
          <a:p>
            <a:pPr algn="ctr" defTabSz="914073"/>
            <a:r>
              <a:rPr lang="en-US" sz="1399" dirty="0">
                <a:solidFill>
                  <a:srgbClr val="505050"/>
                </a:solidFill>
                <a:cs typeface="Segoe UI Light" panose="020B0502040204020203" pitchFamily="34" charset="0"/>
              </a:rPr>
              <a:t>Conditional access control</a:t>
            </a:r>
          </a:p>
        </p:txBody>
      </p:sp>
      <p:cxnSp>
        <p:nvCxnSpPr>
          <p:cNvPr id="54" name="Straight Arrow Connector 53"/>
          <p:cNvCxnSpPr/>
          <p:nvPr/>
        </p:nvCxnSpPr>
        <p:spPr>
          <a:xfrm flipV="1">
            <a:off x="7110754" y="2823346"/>
            <a:ext cx="1287559" cy="682801"/>
          </a:xfrm>
          <a:prstGeom prst="straightConnector1">
            <a:avLst/>
          </a:prstGeom>
          <a:noFill/>
          <a:ln w="25400" cap="flat" cmpd="sng" algn="ctr">
            <a:solidFill>
              <a:srgbClr val="3FBDE5"/>
            </a:solidFill>
            <a:prstDash val="dash"/>
            <a:tailEnd type="triangle"/>
          </a:ln>
          <a:effectLst/>
        </p:spPr>
      </p:cxnSp>
      <p:cxnSp>
        <p:nvCxnSpPr>
          <p:cNvPr id="55" name="Straight Arrow Connector 54"/>
          <p:cNvCxnSpPr/>
          <p:nvPr/>
        </p:nvCxnSpPr>
        <p:spPr>
          <a:xfrm flipV="1">
            <a:off x="7203686" y="3884445"/>
            <a:ext cx="1835380" cy="35659"/>
          </a:xfrm>
          <a:prstGeom prst="straightConnector1">
            <a:avLst/>
          </a:prstGeom>
          <a:noFill/>
          <a:ln w="25400" cap="flat" cmpd="sng" algn="ctr">
            <a:solidFill>
              <a:srgbClr val="2BAEE4"/>
            </a:solidFill>
            <a:prstDash val="dash"/>
            <a:tailEnd type="triangle"/>
          </a:ln>
          <a:effectLst/>
        </p:spPr>
      </p:cxnSp>
      <p:cxnSp>
        <p:nvCxnSpPr>
          <p:cNvPr id="56" name="Straight Arrow Connector 55"/>
          <p:cNvCxnSpPr/>
          <p:nvPr/>
        </p:nvCxnSpPr>
        <p:spPr>
          <a:xfrm>
            <a:off x="7131558" y="4298399"/>
            <a:ext cx="1681932" cy="1060071"/>
          </a:xfrm>
          <a:prstGeom prst="straightConnector1">
            <a:avLst/>
          </a:prstGeom>
          <a:noFill/>
          <a:ln w="25400" cap="flat" cmpd="sng" algn="ctr">
            <a:solidFill>
              <a:srgbClr val="2BAEE4"/>
            </a:solidFill>
            <a:prstDash val="dash"/>
            <a:tailEnd type="triangle"/>
          </a:ln>
          <a:effectLst/>
        </p:spPr>
      </p:cxnSp>
      <p:grpSp>
        <p:nvGrpSpPr>
          <p:cNvPr id="57" name="Group 56"/>
          <p:cNvGrpSpPr/>
          <p:nvPr/>
        </p:nvGrpSpPr>
        <p:grpSpPr>
          <a:xfrm>
            <a:off x="5468113" y="3424134"/>
            <a:ext cx="1546332" cy="971412"/>
            <a:chOff x="4361147" y="3205245"/>
            <a:chExt cx="1546551" cy="971550"/>
          </a:xfrm>
        </p:grpSpPr>
        <p:sp>
          <p:nvSpPr>
            <p:cNvPr id="58" name="Rounded Rectangle 74"/>
            <p:cNvSpPr/>
            <p:nvPr/>
          </p:nvSpPr>
          <p:spPr>
            <a:xfrm>
              <a:off x="4569299" y="3205245"/>
              <a:ext cx="1143758" cy="971550"/>
            </a:xfrm>
            <a:prstGeom prst="roundRect">
              <a:avLst>
                <a:gd name="adj" fmla="val 11745"/>
              </a:avLst>
            </a:prstGeom>
            <a:solidFill>
              <a:srgbClr val="3F3F3F">
                <a:lumMod val="90000"/>
              </a:srgbClr>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defTabSz="914073">
                <a:defRPr/>
              </a:pPr>
              <a:endParaRPr lang="en-US" sz="1900" kern="0">
                <a:solidFill>
                  <a:srgbClr val="EFEFEF"/>
                </a:solidFill>
              </a:endParaRPr>
            </a:p>
          </p:txBody>
        </p:sp>
        <p:sp>
          <p:nvSpPr>
            <p:cNvPr id="59" name="Freeform 21"/>
            <p:cNvSpPr>
              <a:spLocks noEditPoints="1"/>
            </p:cNvSpPr>
            <p:nvPr/>
          </p:nvSpPr>
          <p:spPr bwMode="black">
            <a:xfrm>
              <a:off x="4736300" y="3313594"/>
              <a:ext cx="821170" cy="769857"/>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3" tIns="41147" rIns="82293" bIns="41147" numCol="1" anchor="t" anchorCtr="0" compatLnSpc="1">
              <a:prstTxWarp prst="textNoShape">
                <a:avLst/>
              </a:prstTxWarp>
            </a:bodyPr>
            <a:lstStyle/>
            <a:p>
              <a:pPr defTabSz="914073">
                <a:defRPr/>
              </a:pPr>
              <a:endParaRPr lang="en-US" sz="1599" kern="0">
                <a:solidFill>
                  <a:srgbClr val="EFEFEF"/>
                </a:solidFill>
              </a:endParaRPr>
            </a:p>
          </p:txBody>
        </p:sp>
        <p:sp>
          <p:nvSpPr>
            <p:cNvPr id="60" name="Isosceles Triangle 59"/>
            <p:cNvSpPr/>
            <p:nvPr/>
          </p:nvSpPr>
          <p:spPr bwMode="auto">
            <a:xfrm>
              <a:off x="4704134" y="3211265"/>
              <a:ext cx="833209" cy="723605"/>
            </a:xfrm>
            <a:prstGeom prst="triangle">
              <a:avLst/>
            </a:prstGeom>
            <a:noFill/>
            <a:ln w="9525" cap="flat" cmpd="sng" algn="ctr">
              <a:noFill/>
              <a:prstDash val="solid"/>
              <a:headEnd type="none" w="med" len="med"/>
              <a:tailEnd type="none" w="med" len="med"/>
            </a:ln>
            <a:effectLst/>
          </p:spPr>
          <p:txBody>
            <a:bodyPr vert="horz" wrap="square" lIns="91399" tIns="45700" rIns="91399" bIns="45700" numCol="1" rtlCol="0" anchor="ctr" anchorCtr="0" compatLnSpc="1">
              <a:prstTxWarp prst="textNoShape">
                <a:avLst/>
              </a:prstTxWarp>
            </a:bodyPr>
            <a:lstStyle/>
            <a:p>
              <a:pPr algn="ctr" defTabSz="913650">
                <a:defRPr/>
              </a:pPr>
              <a:endParaRPr lang="en-US" sz="2199" kern="0" dirty="0">
                <a:solidFill>
                  <a:srgbClr val="EFEFEF"/>
                </a:solidFill>
                <a:ea typeface="Segoe UI" pitchFamily="34" charset="0"/>
                <a:cs typeface="Segoe UI" pitchFamily="34" charset="0"/>
              </a:endParaRPr>
            </a:p>
          </p:txBody>
        </p:sp>
        <p:sp>
          <p:nvSpPr>
            <p:cNvPr id="61" name="Right Bracket 60"/>
            <p:cNvSpPr/>
            <p:nvPr/>
          </p:nvSpPr>
          <p:spPr>
            <a:xfrm>
              <a:off x="5613489" y="3205245"/>
              <a:ext cx="294209" cy="967780"/>
            </a:xfrm>
            <a:prstGeom prst="rightBracket">
              <a:avLst>
                <a:gd name="adj" fmla="val 163298"/>
              </a:avLst>
            </a:prstGeom>
            <a:solidFill>
              <a:srgbClr val="F2F2F2">
                <a:lumMod val="25000"/>
              </a:srgbClr>
            </a:solidFill>
            <a:ln w="38100" cap="flat" cmpd="sng" algn="ctr">
              <a:solidFill>
                <a:srgbClr val="FFFFFF"/>
              </a:solidFill>
              <a:prstDash val="solid"/>
            </a:ln>
            <a:effectLst/>
          </p:spPr>
          <p:txBody>
            <a:bodyPr rtlCol="0" anchor="ctr"/>
            <a:lstStyle/>
            <a:p>
              <a:pPr algn="ctr" defTabSz="914073">
                <a:defRPr/>
              </a:pPr>
              <a:endParaRPr lang="en-US" sz="1900" kern="0">
                <a:solidFill>
                  <a:srgbClr val="EFEFEF"/>
                </a:solidFill>
              </a:endParaRPr>
            </a:p>
          </p:txBody>
        </p:sp>
        <p:sp>
          <p:nvSpPr>
            <p:cNvPr id="62" name="Right Bracket 61"/>
            <p:cNvSpPr/>
            <p:nvPr/>
          </p:nvSpPr>
          <p:spPr>
            <a:xfrm rot="10800000">
              <a:off x="4361147" y="3212153"/>
              <a:ext cx="294209" cy="960872"/>
            </a:xfrm>
            <a:prstGeom prst="rightBracket">
              <a:avLst>
                <a:gd name="adj" fmla="val 163298"/>
              </a:avLst>
            </a:prstGeom>
            <a:solidFill>
              <a:srgbClr val="F2F2F2">
                <a:lumMod val="25000"/>
              </a:srgbClr>
            </a:solidFill>
            <a:ln w="38100" cap="flat" cmpd="sng" algn="ctr">
              <a:solidFill>
                <a:srgbClr val="FFFFFF"/>
              </a:solidFill>
              <a:prstDash val="solid"/>
            </a:ln>
            <a:effectLst/>
          </p:spPr>
          <p:txBody>
            <a:bodyPr rtlCol="0" anchor="ctr"/>
            <a:lstStyle/>
            <a:p>
              <a:pPr algn="ctr" defTabSz="914073">
                <a:defRPr/>
              </a:pPr>
              <a:endParaRPr lang="en-US" sz="1900" kern="0">
                <a:solidFill>
                  <a:srgbClr val="EFEFEF"/>
                </a:solidFill>
              </a:endParaRPr>
            </a:p>
          </p:txBody>
        </p:sp>
      </p:grpSp>
      <p:pic>
        <p:nvPicPr>
          <p:cNvPr id="63" name="Picture 62"/>
          <p:cNvPicPr>
            <a:picLocks noChangeAspect="1"/>
          </p:cNvPicPr>
          <p:nvPr/>
        </p:nvPicPr>
        <p:blipFill>
          <a:blip r:embed="rId3"/>
          <a:stretch>
            <a:fillRect/>
          </a:stretch>
        </p:blipFill>
        <p:spPr>
          <a:xfrm>
            <a:off x="5594056" y="2110480"/>
            <a:ext cx="1294442" cy="1294442"/>
          </a:xfrm>
          <a:prstGeom prst="rect">
            <a:avLst/>
          </a:prstGeom>
        </p:spPr>
      </p:pic>
      <p:grpSp>
        <p:nvGrpSpPr>
          <p:cNvPr id="64" name="Group 63"/>
          <p:cNvGrpSpPr/>
          <p:nvPr/>
        </p:nvGrpSpPr>
        <p:grpSpPr>
          <a:xfrm>
            <a:off x="3090640" y="1241244"/>
            <a:ext cx="837209" cy="1203541"/>
            <a:chOff x="1609726" y="2506663"/>
            <a:chExt cx="1614487" cy="2320925"/>
          </a:xfrm>
        </p:grpSpPr>
        <p:sp>
          <p:nvSpPr>
            <p:cNvPr id="65" name="Freeform 151"/>
            <p:cNvSpPr>
              <a:spLocks/>
            </p:cNvSpPr>
            <p:nvPr/>
          </p:nvSpPr>
          <p:spPr bwMode="auto">
            <a:xfrm>
              <a:off x="1887538" y="2740025"/>
              <a:ext cx="1052513" cy="1379538"/>
            </a:xfrm>
            <a:custGeom>
              <a:avLst/>
              <a:gdLst>
                <a:gd name="T0" fmla="*/ 120 w 330"/>
                <a:gd name="T1" fmla="*/ 39 h 432"/>
                <a:gd name="T2" fmla="*/ 267 w 330"/>
                <a:gd name="T3" fmla="*/ 75 h 432"/>
                <a:gd name="T4" fmla="*/ 309 w 330"/>
                <a:gd name="T5" fmla="*/ 202 h 432"/>
                <a:gd name="T6" fmla="*/ 295 w 330"/>
                <a:gd name="T7" fmla="*/ 294 h 432"/>
                <a:gd name="T8" fmla="*/ 293 w 330"/>
                <a:gd name="T9" fmla="*/ 329 h 432"/>
                <a:gd name="T10" fmla="*/ 158 w 330"/>
                <a:gd name="T11" fmla="*/ 432 h 432"/>
                <a:gd name="T12" fmla="*/ 36 w 330"/>
                <a:gd name="T13" fmla="*/ 332 h 432"/>
                <a:gd name="T14" fmla="*/ 39 w 330"/>
                <a:gd name="T15" fmla="*/ 297 h 432"/>
                <a:gd name="T16" fmla="*/ 26 w 330"/>
                <a:gd name="T17" fmla="*/ 196 h 432"/>
                <a:gd name="T18" fmla="*/ 120 w 330"/>
                <a:gd name="T19" fmla="*/ 3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432">
                  <a:moveTo>
                    <a:pt x="120" y="39"/>
                  </a:moveTo>
                  <a:cubicBezTo>
                    <a:pt x="132" y="18"/>
                    <a:pt x="228" y="0"/>
                    <a:pt x="267" y="75"/>
                  </a:cubicBezTo>
                  <a:cubicBezTo>
                    <a:pt x="307" y="149"/>
                    <a:pt x="287" y="175"/>
                    <a:pt x="309" y="202"/>
                  </a:cubicBezTo>
                  <a:cubicBezTo>
                    <a:pt x="330" y="228"/>
                    <a:pt x="310" y="289"/>
                    <a:pt x="295" y="294"/>
                  </a:cubicBezTo>
                  <a:cubicBezTo>
                    <a:pt x="280" y="299"/>
                    <a:pt x="286" y="320"/>
                    <a:pt x="293" y="329"/>
                  </a:cubicBezTo>
                  <a:cubicBezTo>
                    <a:pt x="325" y="368"/>
                    <a:pt x="279" y="432"/>
                    <a:pt x="158" y="432"/>
                  </a:cubicBezTo>
                  <a:cubicBezTo>
                    <a:pt x="28" y="431"/>
                    <a:pt x="3" y="356"/>
                    <a:pt x="36" y="332"/>
                  </a:cubicBezTo>
                  <a:cubicBezTo>
                    <a:pt x="47" y="325"/>
                    <a:pt x="51" y="310"/>
                    <a:pt x="39" y="297"/>
                  </a:cubicBezTo>
                  <a:cubicBezTo>
                    <a:pt x="27" y="284"/>
                    <a:pt x="0" y="236"/>
                    <a:pt x="26" y="196"/>
                  </a:cubicBezTo>
                  <a:cubicBezTo>
                    <a:pt x="52" y="157"/>
                    <a:pt x="29" y="39"/>
                    <a:pt x="120" y="39"/>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66" name="Freeform 152"/>
            <p:cNvSpPr>
              <a:spLocks/>
            </p:cNvSpPr>
            <p:nvPr/>
          </p:nvSpPr>
          <p:spPr bwMode="auto">
            <a:xfrm>
              <a:off x="1628776" y="3848100"/>
              <a:ext cx="1566863" cy="688975"/>
            </a:xfrm>
            <a:custGeom>
              <a:avLst/>
              <a:gdLst>
                <a:gd name="T0" fmla="*/ 292 w 491"/>
                <a:gd name="T1" fmla="*/ 0 h 216"/>
                <a:gd name="T2" fmla="*/ 196 w 491"/>
                <a:gd name="T3" fmla="*/ 5 h 216"/>
                <a:gd name="T4" fmla="*/ 62 w 491"/>
                <a:gd name="T5" fmla="*/ 81 h 216"/>
                <a:gd name="T6" fmla="*/ 0 w 491"/>
                <a:gd name="T7" fmla="*/ 216 h 216"/>
                <a:gd name="T8" fmla="*/ 491 w 491"/>
                <a:gd name="T9" fmla="*/ 216 h 216"/>
                <a:gd name="T10" fmla="*/ 430 w 491"/>
                <a:gd name="T11" fmla="*/ 81 h 216"/>
                <a:gd name="T12" fmla="*/ 292 w 49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491" h="216">
                  <a:moveTo>
                    <a:pt x="292" y="0"/>
                  </a:moveTo>
                  <a:cubicBezTo>
                    <a:pt x="291" y="2"/>
                    <a:pt x="197" y="3"/>
                    <a:pt x="196" y="5"/>
                  </a:cubicBezTo>
                  <a:cubicBezTo>
                    <a:pt x="167" y="46"/>
                    <a:pt x="112" y="69"/>
                    <a:pt x="62" y="81"/>
                  </a:cubicBezTo>
                  <a:cubicBezTo>
                    <a:pt x="11" y="92"/>
                    <a:pt x="4" y="174"/>
                    <a:pt x="0" y="216"/>
                  </a:cubicBezTo>
                  <a:cubicBezTo>
                    <a:pt x="491" y="216"/>
                    <a:pt x="491" y="216"/>
                    <a:pt x="491" y="216"/>
                  </a:cubicBezTo>
                  <a:cubicBezTo>
                    <a:pt x="486" y="174"/>
                    <a:pt x="481" y="92"/>
                    <a:pt x="430" y="81"/>
                  </a:cubicBezTo>
                  <a:cubicBezTo>
                    <a:pt x="378" y="69"/>
                    <a:pt x="320" y="44"/>
                    <a:pt x="292"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67" name="Freeform 153"/>
            <p:cNvSpPr>
              <a:spLocks/>
            </p:cNvSpPr>
            <p:nvPr/>
          </p:nvSpPr>
          <p:spPr bwMode="auto">
            <a:xfrm>
              <a:off x="2254251" y="3352800"/>
              <a:ext cx="315913" cy="757238"/>
            </a:xfrm>
            <a:custGeom>
              <a:avLst/>
              <a:gdLst>
                <a:gd name="T0" fmla="*/ 0 w 99"/>
                <a:gd name="T1" fmla="*/ 65 h 237"/>
                <a:gd name="T2" fmla="*/ 0 w 99"/>
                <a:gd name="T3" fmla="*/ 146 h 237"/>
                <a:gd name="T4" fmla="*/ 0 w 99"/>
                <a:gd name="T5" fmla="*/ 186 h 237"/>
                <a:gd name="T6" fmla="*/ 99 w 99"/>
                <a:gd name="T7" fmla="*/ 186 h 237"/>
                <a:gd name="T8" fmla="*/ 99 w 99"/>
                <a:gd name="T9" fmla="*/ 146 h 237"/>
                <a:gd name="T10" fmla="*/ 99 w 99"/>
                <a:gd name="T11" fmla="*/ 65 h 237"/>
                <a:gd name="T12" fmla="*/ 0 w 99"/>
                <a:gd name="T13" fmla="*/ 65 h 237"/>
              </a:gdLst>
              <a:ahLst/>
              <a:cxnLst>
                <a:cxn ang="0">
                  <a:pos x="T0" y="T1"/>
                </a:cxn>
                <a:cxn ang="0">
                  <a:pos x="T2" y="T3"/>
                </a:cxn>
                <a:cxn ang="0">
                  <a:pos x="T4" y="T5"/>
                </a:cxn>
                <a:cxn ang="0">
                  <a:pos x="T6" y="T7"/>
                </a:cxn>
                <a:cxn ang="0">
                  <a:pos x="T8" y="T9"/>
                </a:cxn>
                <a:cxn ang="0">
                  <a:pos x="T10" y="T11"/>
                </a:cxn>
                <a:cxn ang="0">
                  <a:pos x="T12" y="T13"/>
                </a:cxn>
              </a:cxnLst>
              <a:rect l="0" t="0" r="r" b="b"/>
              <a:pathLst>
                <a:path w="99" h="237">
                  <a:moveTo>
                    <a:pt x="0" y="65"/>
                  </a:moveTo>
                  <a:cubicBezTo>
                    <a:pt x="0" y="146"/>
                    <a:pt x="0" y="146"/>
                    <a:pt x="0" y="146"/>
                  </a:cubicBezTo>
                  <a:cubicBezTo>
                    <a:pt x="0" y="186"/>
                    <a:pt x="0" y="186"/>
                    <a:pt x="0" y="186"/>
                  </a:cubicBezTo>
                  <a:cubicBezTo>
                    <a:pt x="25" y="236"/>
                    <a:pt x="69" y="237"/>
                    <a:pt x="99" y="186"/>
                  </a:cubicBezTo>
                  <a:cubicBezTo>
                    <a:pt x="99" y="146"/>
                    <a:pt x="99" y="146"/>
                    <a:pt x="99" y="146"/>
                  </a:cubicBezTo>
                  <a:cubicBezTo>
                    <a:pt x="99" y="65"/>
                    <a:pt x="99" y="65"/>
                    <a:pt x="99" y="65"/>
                  </a:cubicBezTo>
                  <a:cubicBezTo>
                    <a:pt x="99" y="0"/>
                    <a:pt x="0" y="0"/>
                    <a:pt x="0" y="65"/>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68" name="Freeform 154"/>
            <p:cNvSpPr>
              <a:spLocks/>
            </p:cNvSpPr>
            <p:nvPr/>
          </p:nvSpPr>
          <p:spPr bwMode="auto">
            <a:xfrm>
              <a:off x="2703513" y="3368675"/>
              <a:ext cx="160338" cy="233363"/>
            </a:xfrm>
            <a:custGeom>
              <a:avLst/>
              <a:gdLst>
                <a:gd name="T0" fmla="*/ 38 w 50"/>
                <a:gd name="T1" fmla="*/ 4 h 73"/>
                <a:gd name="T2" fmla="*/ 7 w 50"/>
                <a:gd name="T3" fmla="*/ 28 h 73"/>
                <a:gd name="T4" fmla="*/ 12 w 50"/>
                <a:gd name="T5" fmla="*/ 69 h 73"/>
                <a:gd name="T6" fmla="*/ 43 w 50"/>
                <a:gd name="T7" fmla="*/ 44 h 73"/>
                <a:gd name="T8" fmla="*/ 38 w 50"/>
                <a:gd name="T9" fmla="*/ 4 h 73"/>
              </a:gdLst>
              <a:ahLst/>
              <a:cxnLst>
                <a:cxn ang="0">
                  <a:pos x="T0" y="T1"/>
                </a:cxn>
                <a:cxn ang="0">
                  <a:pos x="T2" y="T3"/>
                </a:cxn>
                <a:cxn ang="0">
                  <a:pos x="T4" y="T5"/>
                </a:cxn>
                <a:cxn ang="0">
                  <a:pos x="T6" y="T7"/>
                </a:cxn>
                <a:cxn ang="0">
                  <a:pos x="T8" y="T9"/>
                </a:cxn>
              </a:cxnLst>
              <a:rect l="0" t="0" r="r" b="b"/>
              <a:pathLst>
                <a:path w="50" h="73">
                  <a:moveTo>
                    <a:pt x="38" y="4"/>
                  </a:moveTo>
                  <a:cubicBezTo>
                    <a:pt x="28" y="0"/>
                    <a:pt x="15" y="11"/>
                    <a:pt x="7" y="28"/>
                  </a:cubicBezTo>
                  <a:cubicBezTo>
                    <a:pt x="0" y="46"/>
                    <a:pt x="2" y="64"/>
                    <a:pt x="12" y="69"/>
                  </a:cubicBezTo>
                  <a:cubicBezTo>
                    <a:pt x="22" y="73"/>
                    <a:pt x="36" y="62"/>
                    <a:pt x="43" y="44"/>
                  </a:cubicBezTo>
                  <a:cubicBezTo>
                    <a:pt x="50" y="27"/>
                    <a:pt x="48" y="9"/>
                    <a:pt x="38"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69" name="Freeform 155"/>
            <p:cNvSpPr>
              <a:spLocks/>
            </p:cNvSpPr>
            <p:nvPr/>
          </p:nvSpPr>
          <p:spPr bwMode="auto">
            <a:xfrm>
              <a:off x="1960563" y="3368675"/>
              <a:ext cx="158750" cy="233363"/>
            </a:xfrm>
            <a:custGeom>
              <a:avLst/>
              <a:gdLst>
                <a:gd name="T0" fmla="*/ 12 w 50"/>
                <a:gd name="T1" fmla="*/ 4 h 73"/>
                <a:gd name="T2" fmla="*/ 43 w 50"/>
                <a:gd name="T3" fmla="*/ 28 h 73"/>
                <a:gd name="T4" fmla="*/ 38 w 50"/>
                <a:gd name="T5" fmla="*/ 69 h 73"/>
                <a:gd name="T6" fmla="*/ 7 w 50"/>
                <a:gd name="T7" fmla="*/ 44 h 73"/>
                <a:gd name="T8" fmla="*/ 12 w 50"/>
                <a:gd name="T9" fmla="*/ 4 h 73"/>
              </a:gdLst>
              <a:ahLst/>
              <a:cxnLst>
                <a:cxn ang="0">
                  <a:pos x="T0" y="T1"/>
                </a:cxn>
                <a:cxn ang="0">
                  <a:pos x="T2" y="T3"/>
                </a:cxn>
                <a:cxn ang="0">
                  <a:pos x="T4" y="T5"/>
                </a:cxn>
                <a:cxn ang="0">
                  <a:pos x="T6" y="T7"/>
                </a:cxn>
                <a:cxn ang="0">
                  <a:pos x="T8" y="T9"/>
                </a:cxn>
              </a:cxnLst>
              <a:rect l="0" t="0" r="r" b="b"/>
              <a:pathLst>
                <a:path w="50" h="73">
                  <a:moveTo>
                    <a:pt x="12" y="4"/>
                  </a:moveTo>
                  <a:cubicBezTo>
                    <a:pt x="22" y="0"/>
                    <a:pt x="36" y="11"/>
                    <a:pt x="43" y="28"/>
                  </a:cubicBezTo>
                  <a:cubicBezTo>
                    <a:pt x="50" y="46"/>
                    <a:pt x="48" y="64"/>
                    <a:pt x="38" y="69"/>
                  </a:cubicBezTo>
                  <a:cubicBezTo>
                    <a:pt x="29" y="73"/>
                    <a:pt x="15" y="62"/>
                    <a:pt x="7" y="44"/>
                  </a:cubicBezTo>
                  <a:cubicBezTo>
                    <a:pt x="0" y="27"/>
                    <a:pt x="2" y="9"/>
                    <a:pt x="12" y="4"/>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0" name="Freeform 156"/>
            <p:cNvSpPr>
              <a:spLocks/>
            </p:cNvSpPr>
            <p:nvPr/>
          </p:nvSpPr>
          <p:spPr bwMode="auto">
            <a:xfrm>
              <a:off x="2254251" y="3751263"/>
              <a:ext cx="315913" cy="109538"/>
            </a:xfrm>
            <a:custGeom>
              <a:avLst/>
              <a:gdLst>
                <a:gd name="T0" fmla="*/ 99 w 99"/>
                <a:gd name="T1" fmla="*/ 0 h 34"/>
                <a:gd name="T2" fmla="*/ 0 w 99"/>
                <a:gd name="T3" fmla="*/ 0 h 34"/>
                <a:gd name="T4" fmla="*/ 0 w 99"/>
                <a:gd name="T5" fmla="*/ 4 h 34"/>
                <a:gd name="T6" fmla="*/ 49 w 99"/>
                <a:gd name="T7" fmla="*/ 34 h 34"/>
                <a:gd name="T8" fmla="*/ 99 w 99"/>
                <a:gd name="T9" fmla="*/ 3 h 34"/>
                <a:gd name="T10" fmla="*/ 99 w 99"/>
                <a:gd name="T11" fmla="*/ 0 h 34"/>
              </a:gdLst>
              <a:ahLst/>
              <a:cxnLst>
                <a:cxn ang="0">
                  <a:pos x="T0" y="T1"/>
                </a:cxn>
                <a:cxn ang="0">
                  <a:pos x="T2" y="T3"/>
                </a:cxn>
                <a:cxn ang="0">
                  <a:pos x="T4" y="T5"/>
                </a:cxn>
                <a:cxn ang="0">
                  <a:pos x="T6" y="T7"/>
                </a:cxn>
                <a:cxn ang="0">
                  <a:pos x="T8" y="T9"/>
                </a:cxn>
                <a:cxn ang="0">
                  <a:pos x="T10" y="T11"/>
                </a:cxn>
              </a:cxnLst>
              <a:rect l="0" t="0" r="r" b="b"/>
              <a:pathLst>
                <a:path w="99" h="34">
                  <a:moveTo>
                    <a:pt x="99" y="0"/>
                  </a:moveTo>
                  <a:cubicBezTo>
                    <a:pt x="0" y="0"/>
                    <a:pt x="0" y="0"/>
                    <a:pt x="0" y="0"/>
                  </a:cubicBezTo>
                  <a:cubicBezTo>
                    <a:pt x="0" y="4"/>
                    <a:pt x="0" y="4"/>
                    <a:pt x="0" y="4"/>
                  </a:cubicBezTo>
                  <a:cubicBezTo>
                    <a:pt x="0" y="4"/>
                    <a:pt x="31" y="34"/>
                    <a:pt x="49" y="34"/>
                  </a:cubicBezTo>
                  <a:cubicBezTo>
                    <a:pt x="67" y="34"/>
                    <a:pt x="99" y="3"/>
                    <a:pt x="99" y="3"/>
                  </a:cubicBezTo>
                  <a:cubicBezTo>
                    <a:pt x="99" y="0"/>
                    <a:pt x="99" y="0"/>
                    <a:pt x="99"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1" name="Freeform 157"/>
            <p:cNvSpPr>
              <a:spLocks/>
            </p:cNvSpPr>
            <p:nvPr/>
          </p:nvSpPr>
          <p:spPr bwMode="auto">
            <a:xfrm>
              <a:off x="1982788" y="2870200"/>
              <a:ext cx="862013" cy="958850"/>
            </a:xfrm>
            <a:custGeom>
              <a:avLst/>
              <a:gdLst>
                <a:gd name="T0" fmla="*/ 135 w 270"/>
                <a:gd name="T1" fmla="*/ 300 h 300"/>
                <a:gd name="T2" fmla="*/ 20 w 270"/>
                <a:gd name="T3" fmla="*/ 177 h 300"/>
                <a:gd name="T4" fmla="*/ 135 w 270"/>
                <a:gd name="T5" fmla="*/ 0 h 300"/>
                <a:gd name="T6" fmla="*/ 250 w 270"/>
                <a:gd name="T7" fmla="*/ 177 h 300"/>
                <a:gd name="T8" fmla="*/ 135 w 270"/>
                <a:gd name="T9" fmla="*/ 300 h 300"/>
              </a:gdLst>
              <a:ahLst/>
              <a:cxnLst>
                <a:cxn ang="0">
                  <a:pos x="T0" y="T1"/>
                </a:cxn>
                <a:cxn ang="0">
                  <a:pos x="T2" y="T3"/>
                </a:cxn>
                <a:cxn ang="0">
                  <a:pos x="T4" y="T5"/>
                </a:cxn>
                <a:cxn ang="0">
                  <a:pos x="T6" y="T7"/>
                </a:cxn>
                <a:cxn ang="0">
                  <a:pos x="T8" y="T9"/>
                </a:cxn>
              </a:cxnLst>
              <a:rect l="0" t="0" r="r" b="b"/>
              <a:pathLst>
                <a:path w="270" h="300">
                  <a:moveTo>
                    <a:pt x="135" y="300"/>
                  </a:moveTo>
                  <a:cubicBezTo>
                    <a:pt x="104" y="300"/>
                    <a:pt x="40" y="249"/>
                    <a:pt x="20" y="177"/>
                  </a:cubicBezTo>
                  <a:cubicBezTo>
                    <a:pt x="0" y="105"/>
                    <a:pt x="38" y="0"/>
                    <a:pt x="135" y="0"/>
                  </a:cubicBezTo>
                  <a:cubicBezTo>
                    <a:pt x="232" y="0"/>
                    <a:pt x="270" y="105"/>
                    <a:pt x="250" y="177"/>
                  </a:cubicBezTo>
                  <a:cubicBezTo>
                    <a:pt x="230" y="249"/>
                    <a:pt x="165" y="300"/>
                    <a:pt x="135" y="300"/>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2" name="Freeform 158"/>
            <p:cNvSpPr>
              <a:spLocks/>
            </p:cNvSpPr>
            <p:nvPr/>
          </p:nvSpPr>
          <p:spPr bwMode="auto">
            <a:xfrm>
              <a:off x="1979613" y="2844800"/>
              <a:ext cx="909638" cy="657225"/>
            </a:xfrm>
            <a:custGeom>
              <a:avLst/>
              <a:gdLst>
                <a:gd name="T0" fmla="*/ 113 w 285"/>
                <a:gd name="T1" fmla="*/ 98 h 206"/>
                <a:gd name="T2" fmla="*/ 48 w 285"/>
                <a:gd name="T3" fmla="*/ 150 h 206"/>
                <a:gd name="T4" fmla="*/ 28 w 285"/>
                <a:gd name="T5" fmla="*/ 200 h 206"/>
                <a:gd name="T6" fmla="*/ 12 w 285"/>
                <a:gd name="T7" fmla="*/ 96 h 206"/>
                <a:gd name="T8" fmla="*/ 115 w 285"/>
                <a:gd name="T9" fmla="*/ 2 h 206"/>
                <a:gd name="T10" fmla="*/ 216 w 285"/>
                <a:gd name="T11" fmla="*/ 31 h 206"/>
                <a:gd name="T12" fmla="*/ 244 w 285"/>
                <a:gd name="T13" fmla="*/ 206 h 206"/>
                <a:gd name="T14" fmla="*/ 187 w 285"/>
                <a:gd name="T15" fmla="*/ 69 h 206"/>
                <a:gd name="T16" fmla="*/ 113 w 285"/>
                <a:gd name="T17" fmla="*/ 9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206">
                  <a:moveTo>
                    <a:pt x="113" y="98"/>
                  </a:moveTo>
                  <a:cubicBezTo>
                    <a:pt x="89" y="148"/>
                    <a:pt x="79" y="163"/>
                    <a:pt x="48" y="150"/>
                  </a:cubicBezTo>
                  <a:cubicBezTo>
                    <a:pt x="16" y="137"/>
                    <a:pt x="22" y="174"/>
                    <a:pt x="28" y="200"/>
                  </a:cubicBezTo>
                  <a:cubicBezTo>
                    <a:pt x="0" y="164"/>
                    <a:pt x="3" y="131"/>
                    <a:pt x="12" y="96"/>
                  </a:cubicBezTo>
                  <a:cubicBezTo>
                    <a:pt x="21" y="59"/>
                    <a:pt x="69" y="1"/>
                    <a:pt x="115" y="2"/>
                  </a:cubicBezTo>
                  <a:cubicBezTo>
                    <a:pt x="139" y="0"/>
                    <a:pt x="177" y="3"/>
                    <a:pt x="216" y="31"/>
                  </a:cubicBezTo>
                  <a:cubicBezTo>
                    <a:pt x="285" y="81"/>
                    <a:pt x="262" y="193"/>
                    <a:pt x="244" y="206"/>
                  </a:cubicBezTo>
                  <a:cubicBezTo>
                    <a:pt x="262" y="103"/>
                    <a:pt x="217" y="124"/>
                    <a:pt x="187" y="69"/>
                  </a:cubicBezTo>
                  <a:cubicBezTo>
                    <a:pt x="177" y="46"/>
                    <a:pt x="139" y="44"/>
                    <a:pt x="113" y="98"/>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3" name="Rectangle 159"/>
            <p:cNvSpPr>
              <a:spLocks noChangeArrowheads="1"/>
            </p:cNvSpPr>
            <p:nvPr/>
          </p:nvSpPr>
          <p:spPr bwMode="auto">
            <a:xfrm>
              <a:off x="2390776" y="4071938"/>
              <a:ext cx="31750" cy="395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4" name="Rectangle 160"/>
            <p:cNvSpPr>
              <a:spLocks noChangeArrowheads="1"/>
            </p:cNvSpPr>
            <p:nvPr/>
          </p:nvSpPr>
          <p:spPr bwMode="auto">
            <a:xfrm>
              <a:off x="2390776" y="4071938"/>
              <a:ext cx="31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5" name="Freeform 161"/>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6" name="Freeform 162"/>
            <p:cNvSpPr>
              <a:spLocks/>
            </p:cNvSpPr>
            <p:nvPr/>
          </p:nvSpPr>
          <p:spPr bwMode="auto">
            <a:xfrm>
              <a:off x="2141538" y="3860800"/>
              <a:ext cx="265113" cy="325438"/>
            </a:xfrm>
            <a:custGeom>
              <a:avLst/>
              <a:gdLst>
                <a:gd name="T0" fmla="*/ 71 w 167"/>
                <a:gd name="T1" fmla="*/ 0 h 205"/>
                <a:gd name="T2" fmla="*/ 0 w 167"/>
                <a:gd name="T3" fmla="*/ 64 h 205"/>
                <a:gd name="T4" fmla="*/ 91 w 167"/>
                <a:gd name="T5" fmla="*/ 205 h 205"/>
                <a:gd name="T6" fmla="*/ 167 w 167"/>
                <a:gd name="T7" fmla="*/ 131 h 205"/>
                <a:gd name="T8" fmla="*/ 71 w 167"/>
                <a:gd name="T9" fmla="*/ 0 h 205"/>
              </a:gdLst>
              <a:ahLst/>
              <a:cxnLst>
                <a:cxn ang="0">
                  <a:pos x="T0" y="T1"/>
                </a:cxn>
                <a:cxn ang="0">
                  <a:pos x="T2" y="T3"/>
                </a:cxn>
                <a:cxn ang="0">
                  <a:pos x="T4" y="T5"/>
                </a:cxn>
                <a:cxn ang="0">
                  <a:pos x="T6" y="T7"/>
                </a:cxn>
                <a:cxn ang="0">
                  <a:pos x="T8" y="T9"/>
                </a:cxn>
              </a:cxnLst>
              <a:rect l="0" t="0" r="r" b="b"/>
              <a:pathLst>
                <a:path w="167" h="205">
                  <a:moveTo>
                    <a:pt x="71" y="0"/>
                  </a:moveTo>
                  <a:lnTo>
                    <a:pt x="0" y="64"/>
                  </a:lnTo>
                  <a:lnTo>
                    <a:pt x="91" y="205"/>
                  </a:lnTo>
                  <a:lnTo>
                    <a:pt x="167" y="13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7" name="Freeform 163"/>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8" name="Freeform 164"/>
            <p:cNvSpPr>
              <a:spLocks/>
            </p:cNvSpPr>
            <p:nvPr/>
          </p:nvSpPr>
          <p:spPr bwMode="auto">
            <a:xfrm>
              <a:off x="2406651" y="3860800"/>
              <a:ext cx="274638" cy="325438"/>
            </a:xfrm>
            <a:custGeom>
              <a:avLst/>
              <a:gdLst>
                <a:gd name="T0" fmla="*/ 103 w 173"/>
                <a:gd name="T1" fmla="*/ 0 h 205"/>
                <a:gd name="T2" fmla="*/ 173 w 173"/>
                <a:gd name="T3" fmla="*/ 68 h 205"/>
                <a:gd name="T4" fmla="*/ 79 w 173"/>
                <a:gd name="T5" fmla="*/ 205 h 205"/>
                <a:gd name="T6" fmla="*/ 0 w 173"/>
                <a:gd name="T7" fmla="*/ 131 h 205"/>
                <a:gd name="T8" fmla="*/ 103 w 173"/>
                <a:gd name="T9" fmla="*/ 0 h 205"/>
              </a:gdLst>
              <a:ahLst/>
              <a:cxnLst>
                <a:cxn ang="0">
                  <a:pos x="T0" y="T1"/>
                </a:cxn>
                <a:cxn ang="0">
                  <a:pos x="T2" y="T3"/>
                </a:cxn>
                <a:cxn ang="0">
                  <a:pos x="T4" y="T5"/>
                </a:cxn>
                <a:cxn ang="0">
                  <a:pos x="T6" y="T7"/>
                </a:cxn>
                <a:cxn ang="0">
                  <a:pos x="T8" y="T9"/>
                </a:cxn>
              </a:cxnLst>
              <a:rect l="0" t="0" r="r" b="b"/>
              <a:pathLst>
                <a:path w="173" h="205">
                  <a:moveTo>
                    <a:pt x="103" y="0"/>
                  </a:moveTo>
                  <a:lnTo>
                    <a:pt x="173" y="68"/>
                  </a:lnTo>
                  <a:lnTo>
                    <a:pt x="79" y="205"/>
                  </a:lnTo>
                  <a:lnTo>
                    <a:pt x="0" y="131"/>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79" name="Freeform 165"/>
            <p:cNvSpPr>
              <a:spLocks noEditPoints="1"/>
            </p:cNvSpPr>
            <p:nvPr/>
          </p:nvSpPr>
          <p:spPr bwMode="auto">
            <a:xfrm>
              <a:off x="2081213" y="3314700"/>
              <a:ext cx="669925" cy="246063"/>
            </a:xfrm>
            <a:custGeom>
              <a:avLst/>
              <a:gdLst>
                <a:gd name="T0" fmla="*/ 157 w 210"/>
                <a:gd name="T1" fmla="*/ 76 h 77"/>
                <a:gd name="T2" fmla="*/ 160 w 210"/>
                <a:gd name="T3" fmla="*/ 76 h 77"/>
                <a:gd name="T4" fmla="*/ 198 w 210"/>
                <a:gd name="T5" fmla="*/ 45 h 77"/>
                <a:gd name="T6" fmla="*/ 206 w 210"/>
                <a:gd name="T7" fmla="*/ 20 h 77"/>
                <a:gd name="T8" fmla="*/ 210 w 210"/>
                <a:gd name="T9" fmla="*/ 10 h 77"/>
                <a:gd name="T10" fmla="*/ 204 w 210"/>
                <a:gd name="T11" fmla="*/ 3 h 77"/>
                <a:gd name="T12" fmla="*/ 158 w 210"/>
                <a:gd name="T13" fmla="*/ 1 h 77"/>
                <a:gd name="T14" fmla="*/ 158 w 210"/>
                <a:gd name="T15" fmla="*/ 6 h 77"/>
                <a:gd name="T16" fmla="*/ 190 w 210"/>
                <a:gd name="T17" fmla="*/ 9 h 77"/>
                <a:gd name="T18" fmla="*/ 189 w 210"/>
                <a:gd name="T19" fmla="*/ 57 h 77"/>
                <a:gd name="T20" fmla="*/ 157 w 210"/>
                <a:gd name="T21" fmla="*/ 71 h 77"/>
                <a:gd name="T22" fmla="*/ 157 w 210"/>
                <a:gd name="T23" fmla="*/ 76 h 77"/>
                <a:gd name="T24" fmla="*/ 105 w 210"/>
                <a:gd name="T25" fmla="*/ 10 h 77"/>
                <a:gd name="T26" fmla="*/ 56 w 210"/>
                <a:gd name="T27" fmla="*/ 1 h 77"/>
                <a:gd name="T28" fmla="*/ 52 w 210"/>
                <a:gd name="T29" fmla="*/ 1 h 77"/>
                <a:gd name="T30" fmla="*/ 52 w 210"/>
                <a:gd name="T31" fmla="*/ 6 h 77"/>
                <a:gd name="T32" fmla="*/ 86 w 210"/>
                <a:gd name="T33" fmla="*/ 18 h 77"/>
                <a:gd name="T34" fmla="*/ 66 w 210"/>
                <a:gd name="T35" fmla="*/ 68 h 77"/>
                <a:gd name="T36" fmla="*/ 50 w 210"/>
                <a:gd name="T37" fmla="*/ 72 h 77"/>
                <a:gd name="T38" fmla="*/ 50 w 210"/>
                <a:gd name="T39" fmla="*/ 76 h 77"/>
                <a:gd name="T40" fmla="*/ 86 w 210"/>
                <a:gd name="T41" fmla="*/ 53 h 77"/>
                <a:gd name="T42" fmla="*/ 105 w 210"/>
                <a:gd name="T43" fmla="*/ 27 h 77"/>
                <a:gd name="T44" fmla="*/ 121 w 210"/>
                <a:gd name="T45" fmla="*/ 53 h 77"/>
                <a:gd name="T46" fmla="*/ 157 w 210"/>
                <a:gd name="T47" fmla="*/ 76 h 77"/>
                <a:gd name="T48" fmla="*/ 157 w 210"/>
                <a:gd name="T49" fmla="*/ 71 h 77"/>
                <a:gd name="T50" fmla="*/ 141 w 210"/>
                <a:gd name="T51" fmla="*/ 68 h 77"/>
                <a:gd name="T52" fmla="*/ 123 w 210"/>
                <a:gd name="T53" fmla="*/ 17 h 77"/>
                <a:gd name="T54" fmla="*/ 158 w 210"/>
                <a:gd name="T55" fmla="*/ 6 h 77"/>
                <a:gd name="T56" fmla="*/ 158 w 210"/>
                <a:gd name="T57" fmla="*/ 1 h 77"/>
                <a:gd name="T58" fmla="*/ 155 w 210"/>
                <a:gd name="T59" fmla="*/ 1 h 77"/>
                <a:gd name="T60" fmla="*/ 105 w 210"/>
                <a:gd name="T61" fmla="*/ 10 h 77"/>
                <a:gd name="T62" fmla="*/ 52 w 210"/>
                <a:gd name="T63" fmla="*/ 1 h 77"/>
                <a:gd name="T64" fmla="*/ 6 w 210"/>
                <a:gd name="T65" fmla="*/ 4 h 77"/>
                <a:gd name="T66" fmla="*/ 0 w 210"/>
                <a:gd name="T67" fmla="*/ 11 h 77"/>
                <a:gd name="T68" fmla="*/ 3 w 210"/>
                <a:gd name="T69" fmla="*/ 20 h 77"/>
                <a:gd name="T70" fmla="*/ 10 w 210"/>
                <a:gd name="T71" fmla="*/ 45 h 77"/>
                <a:gd name="T72" fmla="*/ 46 w 210"/>
                <a:gd name="T73" fmla="*/ 76 h 77"/>
                <a:gd name="T74" fmla="*/ 50 w 210"/>
                <a:gd name="T75" fmla="*/ 76 h 77"/>
                <a:gd name="T76" fmla="*/ 50 w 210"/>
                <a:gd name="T77" fmla="*/ 72 h 77"/>
                <a:gd name="T78" fmla="*/ 19 w 210"/>
                <a:gd name="T79" fmla="*/ 57 h 77"/>
                <a:gd name="T80" fmla="*/ 20 w 210"/>
                <a:gd name="T81" fmla="*/ 9 h 77"/>
                <a:gd name="T82" fmla="*/ 52 w 210"/>
                <a:gd name="T83" fmla="*/ 6 h 77"/>
                <a:gd name="T84" fmla="*/ 52 w 210"/>
                <a:gd name="T85"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0" h="77">
                  <a:moveTo>
                    <a:pt x="157" y="76"/>
                  </a:moveTo>
                  <a:cubicBezTo>
                    <a:pt x="158" y="76"/>
                    <a:pt x="159" y="76"/>
                    <a:pt x="160" y="76"/>
                  </a:cubicBezTo>
                  <a:cubicBezTo>
                    <a:pt x="188" y="73"/>
                    <a:pt x="195" y="61"/>
                    <a:pt x="198" y="45"/>
                  </a:cubicBezTo>
                  <a:cubicBezTo>
                    <a:pt x="201" y="28"/>
                    <a:pt x="202" y="22"/>
                    <a:pt x="206" y="20"/>
                  </a:cubicBezTo>
                  <a:cubicBezTo>
                    <a:pt x="209" y="19"/>
                    <a:pt x="210" y="15"/>
                    <a:pt x="210" y="10"/>
                  </a:cubicBezTo>
                  <a:cubicBezTo>
                    <a:pt x="210" y="6"/>
                    <a:pt x="210" y="5"/>
                    <a:pt x="204" y="3"/>
                  </a:cubicBezTo>
                  <a:cubicBezTo>
                    <a:pt x="200" y="2"/>
                    <a:pt x="176" y="0"/>
                    <a:pt x="158" y="1"/>
                  </a:cubicBezTo>
                  <a:cubicBezTo>
                    <a:pt x="158" y="6"/>
                    <a:pt x="158" y="6"/>
                    <a:pt x="158" y="6"/>
                  </a:cubicBezTo>
                  <a:cubicBezTo>
                    <a:pt x="172" y="5"/>
                    <a:pt x="186" y="7"/>
                    <a:pt x="190" y="9"/>
                  </a:cubicBezTo>
                  <a:cubicBezTo>
                    <a:pt x="199" y="15"/>
                    <a:pt x="196" y="43"/>
                    <a:pt x="189" y="57"/>
                  </a:cubicBezTo>
                  <a:cubicBezTo>
                    <a:pt x="183" y="66"/>
                    <a:pt x="170" y="71"/>
                    <a:pt x="157" y="71"/>
                  </a:cubicBezTo>
                  <a:lnTo>
                    <a:pt x="157" y="76"/>
                  </a:lnTo>
                  <a:close/>
                  <a:moveTo>
                    <a:pt x="105" y="10"/>
                  </a:moveTo>
                  <a:cubicBezTo>
                    <a:pt x="99" y="10"/>
                    <a:pt x="73" y="3"/>
                    <a:pt x="56" y="1"/>
                  </a:cubicBezTo>
                  <a:cubicBezTo>
                    <a:pt x="54" y="1"/>
                    <a:pt x="53" y="1"/>
                    <a:pt x="52" y="1"/>
                  </a:cubicBezTo>
                  <a:cubicBezTo>
                    <a:pt x="52" y="6"/>
                    <a:pt x="52" y="6"/>
                    <a:pt x="52" y="6"/>
                  </a:cubicBezTo>
                  <a:cubicBezTo>
                    <a:pt x="66" y="6"/>
                    <a:pt x="81" y="10"/>
                    <a:pt x="86" y="18"/>
                  </a:cubicBezTo>
                  <a:cubicBezTo>
                    <a:pt x="95" y="30"/>
                    <a:pt x="80" y="61"/>
                    <a:pt x="66" y="68"/>
                  </a:cubicBezTo>
                  <a:cubicBezTo>
                    <a:pt x="62" y="71"/>
                    <a:pt x="56" y="72"/>
                    <a:pt x="50" y="72"/>
                  </a:cubicBezTo>
                  <a:cubicBezTo>
                    <a:pt x="50" y="76"/>
                    <a:pt x="50" y="76"/>
                    <a:pt x="50" y="76"/>
                  </a:cubicBezTo>
                  <a:cubicBezTo>
                    <a:pt x="74" y="76"/>
                    <a:pt x="83" y="59"/>
                    <a:pt x="86" y="53"/>
                  </a:cubicBezTo>
                  <a:cubicBezTo>
                    <a:pt x="92" y="42"/>
                    <a:pt x="91" y="27"/>
                    <a:pt x="105" y="27"/>
                  </a:cubicBezTo>
                  <a:cubicBezTo>
                    <a:pt x="118" y="27"/>
                    <a:pt x="117" y="42"/>
                    <a:pt x="121" y="53"/>
                  </a:cubicBezTo>
                  <a:cubicBezTo>
                    <a:pt x="124" y="58"/>
                    <a:pt x="132" y="77"/>
                    <a:pt x="157" y="76"/>
                  </a:cubicBezTo>
                  <a:cubicBezTo>
                    <a:pt x="157" y="71"/>
                    <a:pt x="157" y="71"/>
                    <a:pt x="157" y="71"/>
                  </a:cubicBezTo>
                  <a:cubicBezTo>
                    <a:pt x="151" y="72"/>
                    <a:pt x="145" y="70"/>
                    <a:pt x="141" y="68"/>
                  </a:cubicBezTo>
                  <a:cubicBezTo>
                    <a:pt x="127" y="61"/>
                    <a:pt x="114" y="30"/>
                    <a:pt x="123" y="17"/>
                  </a:cubicBezTo>
                  <a:cubicBezTo>
                    <a:pt x="129" y="10"/>
                    <a:pt x="144" y="6"/>
                    <a:pt x="158" y="6"/>
                  </a:cubicBezTo>
                  <a:cubicBezTo>
                    <a:pt x="158" y="1"/>
                    <a:pt x="158" y="1"/>
                    <a:pt x="158" y="1"/>
                  </a:cubicBezTo>
                  <a:cubicBezTo>
                    <a:pt x="157" y="1"/>
                    <a:pt x="156" y="1"/>
                    <a:pt x="155" y="1"/>
                  </a:cubicBezTo>
                  <a:cubicBezTo>
                    <a:pt x="139" y="3"/>
                    <a:pt x="119" y="10"/>
                    <a:pt x="105" y="10"/>
                  </a:cubicBezTo>
                  <a:close/>
                  <a:moveTo>
                    <a:pt x="52" y="1"/>
                  </a:moveTo>
                  <a:cubicBezTo>
                    <a:pt x="34" y="0"/>
                    <a:pt x="10" y="2"/>
                    <a:pt x="6" y="4"/>
                  </a:cubicBezTo>
                  <a:cubicBezTo>
                    <a:pt x="1" y="6"/>
                    <a:pt x="0" y="6"/>
                    <a:pt x="0" y="11"/>
                  </a:cubicBezTo>
                  <a:cubicBezTo>
                    <a:pt x="0" y="15"/>
                    <a:pt x="0" y="19"/>
                    <a:pt x="3" y="20"/>
                  </a:cubicBezTo>
                  <a:cubicBezTo>
                    <a:pt x="8" y="22"/>
                    <a:pt x="8" y="28"/>
                    <a:pt x="10" y="45"/>
                  </a:cubicBezTo>
                  <a:cubicBezTo>
                    <a:pt x="12" y="61"/>
                    <a:pt x="18" y="74"/>
                    <a:pt x="46" y="76"/>
                  </a:cubicBezTo>
                  <a:cubicBezTo>
                    <a:pt x="48" y="76"/>
                    <a:pt x="49" y="76"/>
                    <a:pt x="50" y="76"/>
                  </a:cubicBezTo>
                  <a:cubicBezTo>
                    <a:pt x="50" y="72"/>
                    <a:pt x="50" y="72"/>
                    <a:pt x="50" y="72"/>
                  </a:cubicBezTo>
                  <a:cubicBezTo>
                    <a:pt x="38" y="72"/>
                    <a:pt x="23" y="67"/>
                    <a:pt x="19" y="57"/>
                  </a:cubicBezTo>
                  <a:cubicBezTo>
                    <a:pt x="12" y="43"/>
                    <a:pt x="11" y="15"/>
                    <a:pt x="20" y="9"/>
                  </a:cubicBezTo>
                  <a:cubicBezTo>
                    <a:pt x="24" y="7"/>
                    <a:pt x="38" y="5"/>
                    <a:pt x="52" y="6"/>
                  </a:cubicBezTo>
                  <a:lnTo>
                    <a:pt x="52" y="1"/>
                  </a:ln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0" name="Freeform 166"/>
            <p:cNvSpPr>
              <a:spLocks/>
            </p:cNvSpPr>
            <p:nvPr/>
          </p:nvSpPr>
          <p:spPr bwMode="auto">
            <a:xfrm>
              <a:off x="2406651" y="4068763"/>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1" name="Freeform 167"/>
            <p:cNvSpPr>
              <a:spLocks/>
            </p:cNvSpPr>
            <p:nvPr/>
          </p:nvSpPr>
          <p:spPr bwMode="auto">
            <a:xfrm>
              <a:off x="2254251" y="3857625"/>
              <a:ext cx="315913" cy="211138"/>
            </a:xfrm>
            <a:custGeom>
              <a:avLst/>
              <a:gdLst>
                <a:gd name="T0" fmla="*/ 99 w 99"/>
                <a:gd name="T1" fmla="*/ 0 h 66"/>
                <a:gd name="T2" fmla="*/ 48 w 99"/>
                <a:gd name="T3" fmla="*/ 64 h 66"/>
                <a:gd name="T4" fmla="*/ 0 w 99"/>
                <a:gd name="T5" fmla="*/ 0 h 66"/>
                <a:gd name="T6" fmla="*/ 0 w 99"/>
                <a:gd name="T7" fmla="*/ 1 h 66"/>
                <a:gd name="T8" fmla="*/ 48 w 99"/>
                <a:gd name="T9" fmla="*/ 66 h 66"/>
                <a:gd name="T10" fmla="*/ 49 w 99"/>
                <a:gd name="T11" fmla="*/ 66 h 66"/>
                <a:gd name="T12" fmla="*/ 99 w 99"/>
                <a:gd name="T13" fmla="*/ 1 h 66"/>
                <a:gd name="T14" fmla="*/ 99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99" y="0"/>
                  </a:moveTo>
                  <a:cubicBezTo>
                    <a:pt x="48" y="64"/>
                    <a:pt x="48" y="64"/>
                    <a:pt x="48" y="64"/>
                  </a:cubicBezTo>
                  <a:cubicBezTo>
                    <a:pt x="0" y="0"/>
                    <a:pt x="0" y="0"/>
                    <a:pt x="0" y="0"/>
                  </a:cubicBezTo>
                  <a:cubicBezTo>
                    <a:pt x="0" y="1"/>
                    <a:pt x="0" y="1"/>
                    <a:pt x="0" y="1"/>
                  </a:cubicBezTo>
                  <a:cubicBezTo>
                    <a:pt x="48" y="66"/>
                    <a:pt x="48" y="66"/>
                    <a:pt x="48" y="66"/>
                  </a:cubicBezTo>
                  <a:cubicBezTo>
                    <a:pt x="48" y="66"/>
                    <a:pt x="48" y="66"/>
                    <a:pt x="49" y="66"/>
                  </a:cubicBezTo>
                  <a:cubicBezTo>
                    <a:pt x="99" y="1"/>
                    <a:pt x="99" y="1"/>
                    <a:pt x="99" y="1"/>
                  </a:cubicBezTo>
                  <a:cubicBezTo>
                    <a:pt x="99" y="0"/>
                    <a:pt x="99" y="0"/>
                    <a:pt x="99"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2" name="Freeform 168"/>
            <p:cNvSpPr>
              <a:spLocks/>
            </p:cNvSpPr>
            <p:nvPr/>
          </p:nvSpPr>
          <p:spPr bwMode="auto">
            <a:xfrm>
              <a:off x="1609726" y="4464050"/>
              <a:ext cx="1150938" cy="363538"/>
            </a:xfrm>
            <a:custGeom>
              <a:avLst/>
              <a:gdLst>
                <a:gd name="T0" fmla="*/ 98 w 361"/>
                <a:gd name="T1" fmla="*/ 23 h 114"/>
                <a:gd name="T2" fmla="*/ 351 w 361"/>
                <a:gd name="T3" fmla="*/ 0 h 114"/>
                <a:gd name="T4" fmla="*/ 361 w 361"/>
                <a:gd name="T5" fmla="*/ 80 h 114"/>
                <a:gd name="T6" fmla="*/ 64 w 361"/>
                <a:gd name="T7" fmla="*/ 108 h 114"/>
                <a:gd name="T8" fmla="*/ 6 w 361"/>
                <a:gd name="T9" fmla="*/ 23 h 114"/>
                <a:gd name="T10" fmla="*/ 98 w 361"/>
                <a:gd name="T11" fmla="*/ 23 h 114"/>
              </a:gdLst>
              <a:ahLst/>
              <a:cxnLst>
                <a:cxn ang="0">
                  <a:pos x="T0" y="T1"/>
                </a:cxn>
                <a:cxn ang="0">
                  <a:pos x="T2" y="T3"/>
                </a:cxn>
                <a:cxn ang="0">
                  <a:pos x="T4" y="T5"/>
                </a:cxn>
                <a:cxn ang="0">
                  <a:pos x="T6" y="T7"/>
                </a:cxn>
                <a:cxn ang="0">
                  <a:pos x="T8" y="T9"/>
                </a:cxn>
                <a:cxn ang="0">
                  <a:pos x="T10" y="T11"/>
                </a:cxn>
              </a:cxnLst>
              <a:rect l="0" t="0" r="r" b="b"/>
              <a:pathLst>
                <a:path w="361" h="114">
                  <a:moveTo>
                    <a:pt x="98" y="23"/>
                  </a:moveTo>
                  <a:cubicBezTo>
                    <a:pt x="351" y="0"/>
                    <a:pt x="351" y="0"/>
                    <a:pt x="351" y="0"/>
                  </a:cubicBezTo>
                  <a:cubicBezTo>
                    <a:pt x="361" y="80"/>
                    <a:pt x="361" y="80"/>
                    <a:pt x="361" y="80"/>
                  </a:cubicBezTo>
                  <a:cubicBezTo>
                    <a:pt x="361" y="80"/>
                    <a:pt x="139" y="114"/>
                    <a:pt x="64" y="108"/>
                  </a:cubicBezTo>
                  <a:cubicBezTo>
                    <a:pt x="0" y="104"/>
                    <a:pt x="6" y="23"/>
                    <a:pt x="6" y="23"/>
                  </a:cubicBezTo>
                  <a:cubicBezTo>
                    <a:pt x="98" y="23"/>
                    <a:pt x="98" y="23"/>
                    <a:pt x="98" y="23"/>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3" name="Freeform 169"/>
            <p:cNvSpPr>
              <a:spLocks/>
            </p:cNvSpPr>
            <p:nvPr/>
          </p:nvSpPr>
          <p:spPr bwMode="auto">
            <a:xfrm>
              <a:off x="2767013" y="4464050"/>
              <a:ext cx="150813" cy="214313"/>
            </a:xfrm>
            <a:custGeom>
              <a:avLst/>
              <a:gdLst>
                <a:gd name="T0" fmla="*/ 0 w 47"/>
                <a:gd name="T1" fmla="*/ 6 h 67"/>
                <a:gd name="T2" fmla="*/ 43 w 47"/>
                <a:gd name="T3" fmla="*/ 16 h 67"/>
                <a:gd name="T4" fmla="*/ 43 w 47"/>
                <a:gd name="T5" fmla="*/ 38 h 67"/>
                <a:gd name="T6" fmla="*/ 5 w 47"/>
                <a:gd name="T7" fmla="*/ 67 h 67"/>
                <a:gd name="T8" fmla="*/ 0 w 47"/>
                <a:gd name="T9" fmla="*/ 6 h 67"/>
              </a:gdLst>
              <a:ahLst/>
              <a:cxnLst>
                <a:cxn ang="0">
                  <a:pos x="T0" y="T1"/>
                </a:cxn>
                <a:cxn ang="0">
                  <a:pos x="T2" y="T3"/>
                </a:cxn>
                <a:cxn ang="0">
                  <a:pos x="T4" y="T5"/>
                </a:cxn>
                <a:cxn ang="0">
                  <a:pos x="T6" y="T7"/>
                </a:cxn>
                <a:cxn ang="0">
                  <a:pos x="T8" y="T9"/>
                </a:cxn>
              </a:cxnLst>
              <a:rect l="0" t="0" r="r" b="b"/>
              <a:pathLst>
                <a:path w="47" h="67">
                  <a:moveTo>
                    <a:pt x="0" y="6"/>
                  </a:moveTo>
                  <a:cubicBezTo>
                    <a:pt x="0" y="6"/>
                    <a:pt x="38" y="0"/>
                    <a:pt x="43" y="16"/>
                  </a:cubicBezTo>
                  <a:cubicBezTo>
                    <a:pt x="45" y="22"/>
                    <a:pt x="47" y="32"/>
                    <a:pt x="43" y="38"/>
                  </a:cubicBezTo>
                  <a:cubicBezTo>
                    <a:pt x="39" y="45"/>
                    <a:pt x="5" y="67"/>
                    <a:pt x="5" y="67"/>
                  </a:cubicBezTo>
                  <a:lnTo>
                    <a:pt x="0" y="6"/>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4" name="Freeform 170"/>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5" name="Freeform 171"/>
            <p:cNvSpPr>
              <a:spLocks/>
            </p:cNvSpPr>
            <p:nvPr/>
          </p:nvSpPr>
          <p:spPr bwMode="auto">
            <a:xfrm>
              <a:off x="2725738" y="4464050"/>
              <a:ext cx="57150" cy="220663"/>
            </a:xfrm>
            <a:custGeom>
              <a:avLst/>
              <a:gdLst>
                <a:gd name="T0" fmla="*/ 36 w 36"/>
                <a:gd name="T1" fmla="*/ 135 h 139"/>
                <a:gd name="T2" fmla="*/ 26 w 36"/>
                <a:gd name="T3" fmla="*/ 0 h 139"/>
                <a:gd name="T4" fmla="*/ 0 w 36"/>
                <a:gd name="T5" fmla="*/ 0 h 139"/>
                <a:gd name="T6" fmla="*/ 12 w 36"/>
                <a:gd name="T7" fmla="*/ 139 h 139"/>
                <a:gd name="T8" fmla="*/ 36 w 36"/>
                <a:gd name="T9" fmla="*/ 135 h 139"/>
              </a:gdLst>
              <a:ahLst/>
              <a:cxnLst>
                <a:cxn ang="0">
                  <a:pos x="T0" y="T1"/>
                </a:cxn>
                <a:cxn ang="0">
                  <a:pos x="T2" y="T3"/>
                </a:cxn>
                <a:cxn ang="0">
                  <a:pos x="T4" y="T5"/>
                </a:cxn>
                <a:cxn ang="0">
                  <a:pos x="T6" y="T7"/>
                </a:cxn>
                <a:cxn ang="0">
                  <a:pos x="T8" y="T9"/>
                </a:cxn>
              </a:cxnLst>
              <a:rect l="0" t="0" r="r" b="b"/>
              <a:pathLst>
                <a:path w="36" h="139">
                  <a:moveTo>
                    <a:pt x="36" y="135"/>
                  </a:moveTo>
                  <a:lnTo>
                    <a:pt x="26" y="0"/>
                  </a:lnTo>
                  <a:lnTo>
                    <a:pt x="0" y="0"/>
                  </a:lnTo>
                  <a:lnTo>
                    <a:pt x="12" y="139"/>
                  </a:lnTo>
                  <a:lnTo>
                    <a:pt x="36"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6" name="Freeform 172"/>
            <p:cNvSpPr>
              <a:spLocks/>
            </p:cNvSpPr>
            <p:nvPr/>
          </p:nvSpPr>
          <p:spPr bwMode="auto">
            <a:xfrm>
              <a:off x="2090738" y="4432300"/>
              <a:ext cx="1133475" cy="376238"/>
            </a:xfrm>
            <a:custGeom>
              <a:avLst/>
              <a:gdLst>
                <a:gd name="T0" fmla="*/ 346 w 355"/>
                <a:gd name="T1" fmla="*/ 33 h 118"/>
                <a:gd name="T2" fmla="*/ 292 w 355"/>
                <a:gd name="T3" fmla="*/ 118 h 118"/>
                <a:gd name="T4" fmla="*/ 0 w 355"/>
                <a:gd name="T5" fmla="*/ 80 h 118"/>
                <a:gd name="T6" fmla="*/ 0 w 355"/>
                <a:gd name="T7" fmla="*/ 73 h 118"/>
                <a:gd name="T8" fmla="*/ 6 w 355"/>
                <a:gd name="T9" fmla="*/ 0 h 118"/>
                <a:gd name="T10" fmla="*/ 254 w 355"/>
                <a:gd name="T11" fmla="*/ 32 h 118"/>
                <a:gd name="T12" fmla="*/ 346 w 355"/>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355" h="118">
                  <a:moveTo>
                    <a:pt x="346" y="33"/>
                  </a:moveTo>
                  <a:cubicBezTo>
                    <a:pt x="346" y="33"/>
                    <a:pt x="355" y="118"/>
                    <a:pt x="292" y="118"/>
                  </a:cubicBezTo>
                  <a:cubicBezTo>
                    <a:pt x="216" y="113"/>
                    <a:pt x="0" y="80"/>
                    <a:pt x="0" y="80"/>
                  </a:cubicBezTo>
                  <a:cubicBezTo>
                    <a:pt x="0" y="73"/>
                    <a:pt x="0" y="73"/>
                    <a:pt x="0" y="73"/>
                  </a:cubicBezTo>
                  <a:cubicBezTo>
                    <a:pt x="6" y="0"/>
                    <a:pt x="6" y="0"/>
                    <a:pt x="6" y="0"/>
                  </a:cubicBezTo>
                  <a:cubicBezTo>
                    <a:pt x="254" y="32"/>
                    <a:pt x="254" y="32"/>
                    <a:pt x="254" y="32"/>
                  </a:cubicBezTo>
                  <a:cubicBezTo>
                    <a:pt x="346" y="33"/>
                    <a:pt x="346" y="33"/>
                    <a:pt x="346" y="33"/>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7" name="Freeform 173"/>
            <p:cNvSpPr>
              <a:spLocks/>
            </p:cNvSpPr>
            <p:nvPr/>
          </p:nvSpPr>
          <p:spPr bwMode="auto">
            <a:xfrm>
              <a:off x="1919288" y="4435475"/>
              <a:ext cx="149225" cy="220663"/>
            </a:xfrm>
            <a:custGeom>
              <a:avLst/>
              <a:gdLst>
                <a:gd name="T0" fmla="*/ 47 w 47"/>
                <a:gd name="T1" fmla="*/ 9 h 69"/>
                <a:gd name="T2" fmla="*/ 4 w 47"/>
                <a:gd name="T3" fmla="*/ 18 h 69"/>
                <a:gd name="T4" fmla="*/ 4 w 47"/>
                <a:gd name="T5" fmla="*/ 36 h 69"/>
                <a:gd name="T6" fmla="*/ 42 w 47"/>
                <a:gd name="T7" fmla="*/ 69 h 69"/>
                <a:gd name="T8" fmla="*/ 47 w 47"/>
                <a:gd name="T9" fmla="*/ 9 h 69"/>
              </a:gdLst>
              <a:ahLst/>
              <a:cxnLst>
                <a:cxn ang="0">
                  <a:pos x="T0" y="T1"/>
                </a:cxn>
                <a:cxn ang="0">
                  <a:pos x="T2" y="T3"/>
                </a:cxn>
                <a:cxn ang="0">
                  <a:pos x="T4" y="T5"/>
                </a:cxn>
                <a:cxn ang="0">
                  <a:pos x="T6" y="T7"/>
                </a:cxn>
                <a:cxn ang="0">
                  <a:pos x="T8" y="T9"/>
                </a:cxn>
              </a:cxnLst>
              <a:rect l="0" t="0" r="r" b="b"/>
              <a:pathLst>
                <a:path w="47" h="69">
                  <a:moveTo>
                    <a:pt x="47" y="9"/>
                  </a:moveTo>
                  <a:cubicBezTo>
                    <a:pt x="47" y="9"/>
                    <a:pt x="7" y="0"/>
                    <a:pt x="4" y="18"/>
                  </a:cubicBezTo>
                  <a:cubicBezTo>
                    <a:pt x="3" y="25"/>
                    <a:pt x="0" y="30"/>
                    <a:pt x="4" y="36"/>
                  </a:cubicBezTo>
                  <a:cubicBezTo>
                    <a:pt x="8" y="43"/>
                    <a:pt x="42" y="69"/>
                    <a:pt x="42" y="69"/>
                  </a:cubicBezTo>
                  <a:cubicBezTo>
                    <a:pt x="47" y="9"/>
                    <a:pt x="47" y="9"/>
                    <a:pt x="47" y="9"/>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8" name="Freeform 174"/>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89" name="Freeform 175"/>
            <p:cNvSpPr>
              <a:spLocks/>
            </p:cNvSpPr>
            <p:nvPr/>
          </p:nvSpPr>
          <p:spPr bwMode="auto">
            <a:xfrm>
              <a:off x="2052638" y="4441825"/>
              <a:ext cx="57150" cy="223838"/>
            </a:xfrm>
            <a:custGeom>
              <a:avLst/>
              <a:gdLst>
                <a:gd name="T0" fmla="*/ 0 w 36"/>
                <a:gd name="T1" fmla="*/ 135 h 141"/>
                <a:gd name="T2" fmla="*/ 10 w 36"/>
                <a:gd name="T3" fmla="*/ 0 h 141"/>
                <a:gd name="T4" fmla="*/ 36 w 36"/>
                <a:gd name="T5" fmla="*/ 0 h 141"/>
                <a:gd name="T6" fmla="*/ 24 w 36"/>
                <a:gd name="T7" fmla="*/ 141 h 141"/>
                <a:gd name="T8" fmla="*/ 0 w 36"/>
                <a:gd name="T9" fmla="*/ 135 h 141"/>
              </a:gdLst>
              <a:ahLst/>
              <a:cxnLst>
                <a:cxn ang="0">
                  <a:pos x="T0" y="T1"/>
                </a:cxn>
                <a:cxn ang="0">
                  <a:pos x="T2" y="T3"/>
                </a:cxn>
                <a:cxn ang="0">
                  <a:pos x="T4" y="T5"/>
                </a:cxn>
                <a:cxn ang="0">
                  <a:pos x="T6" y="T7"/>
                </a:cxn>
                <a:cxn ang="0">
                  <a:pos x="T8" y="T9"/>
                </a:cxn>
              </a:cxnLst>
              <a:rect l="0" t="0" r="r" b="b"/>
              <a:pathLst>
                <a:path w="36" h="141">
                  <a:moveTo>
                    <a:pt x="0" y="135"/>
                  </a:moveTo>
                  <a:lnTo>
                    <a:pt x="10" y="0"/>
                  </a:lnTo>
                  <a:lnTo>
                    <a:pt x="36" y="0"/>
                  </a:lnTo>
                  <a:lnTo>
                    <a:pt x="24" y="141"/>
                  </a:lnTo>
                  <a:lnTo>
                    <a:pt x="0" y="1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0" name="Freeform 176"/>
            <p:cNvSpPr>
              <a:spLocks/>
            </p:cNvSpPr>
            <p:nvPr/>
          </p:nvSpPr>
          <p:spPr bwMode="auto">
            <a:xfrm>
              <a:off x="1925638" y="4537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1" name="Freeform 177"/>
            <p:cNvSpPr>
              <a:spLocks noEditPoints="1"/>
            </p:cNvSpPr>
            <p:nvPr/>
          </p:nvSpPr>
          <p:spPr bwMode="auto">
            <a:xfrm>
              <a:off x="1925638" y="4537075"/>
              <a:ext cx="165100" cy="141288"/>
            </a:xfrm>
            <a:custGeom>
              <a:avLst/>
              <a:gdLst>
                <a:gd name="T0" fmla="*/ 2 w 52"/>
                <a:gd name="T1" fmla="*/ 4 h 44"/>
                <a:gd name="T2" fmla="*/ 40 w 52"/>
                <a:gd name="T3" fmla="*/ 42 h 44"/>
                <a:gd name="T4" fmla="*/ 52 w 52"/>
                <a:gd name="T5" fmla="*/ 44 h 44"/>
                <a:gd name="T6" fmla="*/ 52 w 52"/>
                <a:gd name="T7" fmla="*/ 40 h 44"/>
                <a:gd name="T8" fmla="*/ 47 w 52"/>
                <a:gd name="T9" fmla="*/ 39 h 44"/>
                <a:gd name="T10" fmla="*/ 40 w 52"/>
                <a:gd name="T11" fmla="*/ 37 h 44"/>
                <a:gd name="T12" fmla="*/ 2 w 52"/>
                <a:gd name="T13" fmla="*/ 4 h 44"/>
                <a:gd name="T14" fmla="*/ 2 w 52"/>
                <a:gd name="T15" fmla="*/ 4 h 44"/>
                <a:gd name="T16" fmla="*/ 2 w 52"/>
                <a:gd name="T17" fmla="*/ 4 h 44"/>
                <a:gd name="T18" fmla="*/ 2 w 52"/>
                <a:gd name="T19" fmla="*/ 4 h 44"/>
                <a:gd name="T20" fmla="*/ 2 w 52"/>
                <a:gd name="T21" fmla="*/ 4 h 44"/>
                <a:gd name="T22" fmla="*/ 2 w 52"/>
                <a:gd name="T23" fmla="*/ 4 h 44"/>
                <a:gd name="T24" fmla="*/ 0 w 52"/>
                <a:gd name="T25" fmla="*/ 0 h 44"/>
                <a:gd name="T26" fmla="*/ 0 w 52"/>
                <a:gd name="T27" fmla="*/ 0 h 44"/>
                <a:gd name="T28" fmla="*/ 2 w 52"/>
                <a:gd name="T29" fmla="*/ 4 h 44"/>
                <a:gd name="T30" fmla="*/ 1 w 52"/>
                <a:gd name="T31" fmla="*/ 2 h 44"/>
                <a:gd name="T32" fmla="*/ 0 w 52"/>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44">
                  <a:moveTo>
                    <a:pt x="2" y="4"/>
                  </a:moveTo>
                  <a:cubicBezTo>
                    <a:pt x="6" y="11"/>
                    <a:pt x="40" y="42"/>
                    <a:pt x="40" y="42"/>
                  </a:cubicBezTo>
                  <a:cubicBezTo>
                    <a:pt x="52" y="44"/>
                    <a:pt x="52" y="44"/>
                    <a:pt x="52" y="44"/>
                  </a:cubicBezTo>
                  <a:cubicBezTo>
                    <a:pt x="52" y="40"/>
                    <a:pt x="52" y="40"/>
                    <a:pt x="52" y="40"/>
                  </a:cubicBezTo>
                  <a:cubicBezTo>
                    <a:pt x="47" y="39"/>
                    <a:pt x="47" y="39"/>
                    <a:pt x="47" y="39"/>
                  </a:cubicBezTo>
                  <a:cubicBezTo>
                    <a:pt x="40" y="37"/>
                    <a:pt x="40" y="37"/>
                    <a:pt x="40" y="37"/>
                  </a:cubicBezTo>
                  <a:cubicBezTo>
                    <a:pt x="40" y="37"/>
                    <a:pt x="6" y="11"/>
                    <a:pt x="2" y="4"/>
                  </a:cubicBezTo>
                  <a:moveTo>
                    <a:pt x="2" y="4"/>
                  </a:moveTo>
                  <a:cubicBezTo>
                    <a:pt x="2" y="4"/>
                    <a:pt x="2" y="4"/>
                    <a:pt x="2" y="4"/>
                  </a:cubicBezTo>
                  <a:cubicBezTo>
                    <a:pt x="2" y="4"/>
                    <a:pt x="2" y="4"/>
                    <a:pt x="2" y="4"/>
                  </a:cubicBezTo>
                  <a:cubicBezTo>
                    <a:pt x="2" y="4"/>
                    <a:pt x="2" y="4"/>
                    <a:pt x="2" y="4"/>
                  </a:cubicBezTo>
                  <a:cubicBezTo>
                    <a:pt x="2" y="4"/>
                    <a:pt x="2" y="4"/>
                    <a:pt x="2" y="4"/>
                  </a:cubicBezTo>
                  <a:moveTo>
                    <a:pt x="0" y="0"/>
                  </a:moveTo>
                  <a:cubicBezTo>
                    <a:pt x="0" y="0"/>
                    <a:pt x="0" y="0"/>
                    <a:pt x="0" y="0"/>
                  </a:cubicBezTo>
                  <a:cubicBezTo>
                    <a:pt x="0" y="3"/>
                    <a:pt x="0" y="1"/>
                    <a:pt x="2" y="4"/>
                  </a:cubicBezTo>
                  <a:cubicBezTo>
                    <a:pt x="1" y="3"/>
                    <a:pt x="1" y="3"/>
                    <a:pt x="1" y="2"/>
                  </a:cubicBezTo>
                  <a:cubicBezTo>
                    <a:pt x="1" y="1"/>
                    <a:pt x="0" y="1"/>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2" name="Freeform 178"/>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close/>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3" name="Freeform 179"/>
            <p:cNvSpPr>
              <a:spLocks/>
            </p:cNvSpPr>
            <p:nvPr/>
          </p:nvSpPr>
          <p:spPr bwMode="auto">
            <a:xfrm>
              <a:off x="2090738" y="4665663"/>
              <a:ext cx="0" cy="12700"/>
            </a:xfrm>
            <a:custGeom>
              <a:avLst/>
              <a:gdLst>
                <a:gd name="T0" fmla="*/ 0 h 8"/>
                <a:gd name="T1" fmla="*/ 0 h 8"/>
                <a:gd name="T2" fmla="*/ 8 h 8"/>
                <a:gd name="T3" fmla="*/ 8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lnTo>
                    <a:pt x="0" y="0"/>
                  </a:lnTo>
                  <a:lnTo>
                    <a:pt x="0" y="8"/>
                  </a:lnTo>
                  <a:lnTo>
                    <a:pt x="0" y="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4" name="Freeform 180"/>
            <p:cNvSpPr>
              <a:spLocks/>
            </p:cNvSpPr>
            <p:nvPr/>
          </p:nvSpPr>
          <p:spPr bwMode="auto">
            <a:xfrm>
              <a:off x="1925638" y="4537075"/>
              <a:ext cx="3175" cy="6350"/>
            </a:xfrm>
            <a:custGeom>
              <a:avLst/>
              <a:gdLst>
                <a:gd name="T0" fmla="*/ 0 w 1"/>
                <a:gd name="T1" fmla="*/ 0 h 2"/>
                <a:gd name="T2" fmla="*/ 0 w 1"/>
                <a:gd name="T3" fmla="*/ 0 h 2"/>
                <a:gd name="T4" fmla="*/ 0 w 1"/>
                <a:gd name="T5" fmla="*/ 0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0"/>
                    <a:pt x="0" y="0"/>
                  </a:cubicBezTo>
                  <a:cubicBezTo>
                    <a:pt x="0" y="1"/>
                    <a:pt x="1" y="1"/>
                    <a:pt x="1" y="2"/>
                  </a:cubicBezTo>
                  <a:cubicBezTo>
                    <a:pt x="1" y="1"/>
                    <a:pt x="0" y="0"/>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5" name="Freeform 181"/>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6" name="Freeform 182"/>
            <p:cNvSpPr>
              <a:spLocks/>
            </p:cNvSpPr>
            <p:nvPr/>
          </p:nvSpPr>
          <p:spPr bwMode="auto">
            <a:xfrm>
              <a:off x="2074863" y="4662488"/>
              <a:ext cx="15875" cy="3175"/>
            </a:xfrm>
            <a:custGeom>
              <a:avLst/>
              <a:gdLst>
                <a:gd name="T0" fmla="*/ 0 w 10"/>
                <a:gd name="T1" fmla="*/ 0 h 2"/>
                <a:gd name="T2" fmla="*/ 10 w 10"/>
                <a:gd name="T3" fmla="*/ 2 h 2"/>
                <a:gd name="T4" fmla="*/ 10 w 10"/>
                <a:gd name="T5" fmla="*/ 2 h 2"/>
                <a:gd name="T6" fmla="*/ 0 w 10"/>
                <a:gd name="T7" fmla="*/ 0 h 2"/>
              </a:gdLst>
              <a:ahLst/>
              <a:cxnLst>
                <a:cxn ang="0">
                  <a:pos x="T0" y="T1"/>
                </a:cxn>
                <a:cxn ang="0">
                  <a:pos x="T2" y="T3"/>
                </a:cxn>
                <a:cxn ang="0">
                  <a:pos x="T4" y="T5"/>
                </a:cxn>
                <a:cxn ang="0">
                  <a:pos x="T6" y="T7"/>
                </a:cxn>
              </a:cxnLst>
              <a:rect l="0" t="0" r="r" b="b"/>
              <a:pathLst>
                <a:path w="10" h="2">
                  <a:moveTo>
                    <a:pt x="0" y="0"/>
                  </a:moveTo>
                  <a:lnTo>
                    <a:pt x="10" y="2"/>
                  </a:lnTo>
                  <a:lnTo>
                    <a:pt x="1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7" name="Freeform 183"/>
            <p:cNvSpPr>
              <a:spLocks/>
            </p:cNvSpPr>
            <p:nvPr/>
          </p:nvSpPr>
          <p:spPr bwMode="auto">
            <a:xfrm>
              <a:off x="2090738" y="4687888"/>
              <a:ext cx="403225" cy="63500"/>
            </a:xfrm>
            <a:custGeom>
              <a:avLst/>
              <a:gdLst>
                <a:gd name="T0" fmla="*/ 0 w 126"/>
                <a:gd name="T1" fmla="*/ 0 h 20"/>
                <a:gd name="T2" fmla="*/ 0 w 126"/>
                <a:gd name="T3" fmla="*/ 4 h 20"/>
                <a:gd name="T4" fmla="*/ 107 w 126"/>
                <a:gd name="T5" fmla="*/ 20 h 20"/>
                <a:gd name="T6" fmla="*/ 126 w 126"/>
                <a:gd name="T7" fmla="*/ 18 h 20"/>
                <a:gd name="T8" fmla="*/ 2 w 126"/>
                <a:gd name="T9" fmla="*/ 0 h 20"/>
                <a:gd name="T10" fmla="*/ 0 w 126"/>
                <a:gd name="T11" fmla="*/ 0 h 20"/>
              </a:gdLst>
              <a:ahLst/>
              <a:cxnLst>
                <a:cxn ang="0">
                  <a:pos x="T0" y="T1"/>
                </a:cxn>
                <a:cxn ang="0">
                  <a:pos x="T2" y="T3"/>
                </a:cxn>
                <a:cxn ang="0">
                  <a:pos x="T4" y="T5"/>
                </a:cxn>
                <a:cxn ang="0">
                  <a:pos x="T6" y="T7"/>
                </a:cxn>
                <a:cxn ang="0">
                  <a:pos x="T8" y="T9"/>
                </a:cxn>
                <a:cxn ang="0">
                  <a:pos x="T10" y="T11"/>
                </a:cxn>
              </a:cxnLst>
              <a:rect l="0" t="0" r="r" b="b"/>
              <a:pathLst>
                <a:path w="126" h="20">
                  <a:moveTo>
                    <a:pt x="0" y="0"/>
                  </a:moveTo>
                  <a:cubicBezTo>
                    <a:pt x="0" y="4"/>
                    <a:pt x="0" y="4"/>
                    <a:pt x="0" y="4"/>
                  </a:cubicBezTo>
                  <a:cubicBezTo>
                    <a:pt x="0" y="4"/>
                    <a:pt x="48" y="12"/>
                    <a:pt x="107" y="20"/>
                  </a:cubicBezTo>
                  <a:cubicBezTo>
                    <a:pt x="114" y="20"/>
                    <a:pt x="120" y="19"/>
                    <a:pt x="126" y="18"/>
                  </a:cubicBezTo>
                  <a:cubicBezTo>
                    <a:pt x="66" y="10"/>
                    <a:pt x="13" y="2"/>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8" name="Freeform 184"/>
            <p:cNvSpPr>
              <a:spLocks/>
            </p:cNvSpPr>
            <p:nvPr/>
          </p:nvSpPr>
          <p:spPr bwMode="auto">
            <a:xfrm>
              <a:off x="2090738" y="4687888"/>
              <a:ext cx="6350"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99" name="Freeform 191"/>
            <p:cNvSpPr>
              <a:spLocks/>
            </p:cNvSpPr>
            <p:nvPr/>
          </p:nvSpPr>
          <p:spPr bwMode="auto">
            <a:xfrm>
              <a:off x="2390776" y="2506663"/>
              <a:ext cx="38100" cy="9525"/>
            </a:xfrm>
            <a:custGeom>
              <a:avLst/>
              <a:gdLst>
                <a:gd name="T0" fmla="*/ 12 w 12"/>
                <a:gd name="T1" fmla="*/ 2 h 3"/>
                <a:gd name="T2" fmla="*/ 11 w 12"/>
                <a:gd name="T3" fmla="*/ 3 h 3"/>
                <a:gd name="T4" fmla="*/ 1 w 12"/>
                <a:gd name="T5" fmla="*/ 3 h 3"/>
                <a:gd name="T6" fmla="*/ 0 w 12"/>
                <a:gd name="T7" fmla="*/ 2 h 3"/>
                <a:gd name="T8" fmla="*/ 0 w 12"/>
                <a:gd name="T9" fmla="*/ 1 h 3"/>
                <a:gd name="T10" fmla="*/ 1 w 12"/>
                <a:gd name="T11" fmla="*/ 0 h 3"/>
                <a:gd name="T12" fmla="*/ 11 w 12"/>
                <a:gd name="T13" fmla="*/ 0 h 3"/>
                <a:gd name="T14" fmla="*/ 12 w 12"/>
                <a:gd name="T15" fmla="*/ 1 h 3"/>
                <a:gd name="T16" fmla="*/ 12 w 12"/>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12" y="2"/>
                  </a:moveTo>
                  <a:cubicBezTo>
                    <a:pt x="12" y="2"/>
                    <a:pt x="11" y="3"/>
                    <a:pt x="11" y="3"/>
                  </a:cubicBezTo>
                  <a:cubicBezTo>
                    <a:pt x="1" y="3"/>
                    <a:pt x="1" y="3"/>
                    <a:pt x="1" y="3"/>
                  </a:cubicBezTo>
                  <a:cubicBezTo>
                    <a:pt x="0" y="3"/>
                    <a:pt x="0" y="2"/>
                    <a:pt x="0" y="2"/>
                  </a:cubicBezTo>
                  <a:cubicBezTo>
                    <a:pt x="0" y="1"/>
                    <a:pt x="0" y="1"/>
                    <a:pt x="0" y="1"/>
                  </a:cubicBezTo>
                  <a:cubicBezTo>
                    <a:pt x="0" y="0"/>
                    <a:pt x="0" y="0"/>
                    <a:pt x="1" y="0"/>
                  </a:cubicBezTo>
                  <a:cubicBezTo>
                    <a:pt x="11" y="0"/>
                    <a:pt x="11" y="0"/>
                    <a:pt x="11" y="0"/>
                  </a:cubicBezTo>
                  <a:cubicBezTo>
                    <a:pt x="11" y="0"/>
                    <a:pt x="12" y="0"/>
                    <a:pt x="12" y="1"/>
                  </a:cubicBezTo>
                  <a:lnTo>
                    <a:pt x="12" y="2"/>
                  </a:lnTo>
                  <a:close/>
                </a:path>
              </a:pathLst>
            </a:custGeom>
            <a:solidFill>
              <a:srgbClr val="DFE0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pic>
          <p:nvPicPr>
            <p:cNvPr id="100" name="Picture 2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2640013" y="41576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2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801" y="4464050"/>
              <a:ext cx="952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2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7326" y="4462463"/>
              <a:ext cx="396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208"/>
            <p:cNvSpPr>
              <a:spLocks noChangeArrowheads="1"/>
            </p:cNvSpPr>
            <p:nvPr/>
          </p:nvSpPr>
          <p:spPr bwMode="auto">
            <a:xfrm>
              <a:off x="2652713" y="4198938"/>
              <a:ext cx="157163" cy="153988"/>
            </a:xfrm>
            <a:prstGeom prst="rect">
              <a:avLst/>
            </a:prstGeom>
            <a:solidFill>
              <a:srgbClr val="546B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04" name="Rectangle 209"/>
            <p:cNvSpPr>
              <a:spLocks noChangeArrowheads="1"/>
            </p:cNvSpPr>
            <p:nvPr/>
          </p:nvSpPr>
          <p:spPr bwMode="auto">
            <a:xfrm>
              <a:off x="2652713" y="4198938"/>
              <a:ext cx="15716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05" name="Freeform 210"/>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close/>
                </a:path>
              </a:pathLst>
            </a:custGeom>
            <a:solidFill>
              <a:srgbClr val="768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06" name="Freeform 211"/>
            <p:cNvSpPr>
              <a:spLocks/>
            </p:cNvSpPr>
            <p:nvPr/>
          </p:nvSpPr>
          <p:spPr bwMode="auto">
            <a:xfrm>
              <a:off x="2678113" y="4224338"/>
              <a:ext cx="131763" cy="128588"/>
            </a:xfrm>
            <a:custGeom>
              <a:avLst/>
              <a:gdLst>
                <a:gd name="T0" fmla="*/ 0 w 83"/>
                <a:gd name="T1" fmla="*/ 81 h 81"/>
                <a:gd name="T2" fmla="*/ 83 w 83"/>
                <a:gd name="T3" fmla="*/ 0 h 81"/>
                <a:gd name="T4" fmla="*/ 83 w 83"/>
                <a:gd name="T5" fmla="*/ 81 h 81"/>
                <a:gd name="T6" fmla="*/ 0 w 83"/>
                <a:gd name="T7" fmla="*/ 81 h 81"/>
              </a:gdLst>
              <a:ahLst/>
              <a:cxnLst>
                <a:cxn ang="0">
                  <a:pos x="T0" y="T1"/>
                </a:cxn>
                <a:cxn ang="0">
                  <a:pos x="T2" y="T3"/>
                </a:cxn>
                <a:cxn ang="0">
                  <a:pos x="T4" y="T5"/>
                </a:cxn>
                <a:cxn ang="0">
                  <a:pos x="T6" y="T7"/>
                </a:cxn>
              </a:cxnLst>
              <a:rect l="0" t="0" r="r" b="b"/>
              <a:pathLst>
                <a:path w="83" h="81">
                  <a:moveTo>
                    <a:pt x="0" y="81"/>
                  </a:moveTo>
                  <a:lnTo>
                    <a:pt x="83" y="0"/>
                  </a:lnTo>
                  <a:lnTo>
                    <a:pt x="83" y="81"/>
                  </a:lnTo>
                  <a:lnTo>
                    <a:pt x="0"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07" name="Freeform 212"/>
            <p:cNvSpPr>
              <a:spLocks/>
            </p:cNvSpPr>
            <p:nvPr/>
          </p:nvSpPr>
          <p:spPr bwMode="auto">
            <a:xfrm>
              <a:off x="2697163" y="4214813"/>
              <a:ext cx="63500" cy="82550"/>
            </a:xfrm>
            <a:custGeom>
              <a:avLst/>
              <a:gdLst>
                <a:gd name="T0" fmla="*/ 7 w 20"/>
                <a:gd name="T1" fmla="*/ 2 h 26"/>
                <a:gd name="T2" fmla="*/ 16 w 20"/>
                <a:gd name="T3" fmla="*/ 4 h 26"/>
                <a:gd name="T4" fmla="*/ 19 w 20"/>
                <a:gd name="T5" fmla="*/ 12 h 26"/>
                <a:gd name="T6" fmla="*/ 18 w 20"/>
                <a:gd name="T7" fmla="*/ 17 h 26"/>
                <a:gd name="T8" fmla="*/ 18 w 20"/>
                <a:gd name="T9" fmla="*/ 20 h 26"/>
                <a:gd name="T10" fmla="*/ 10 w 20"/>
                <a:gd name="T11" fmla="*/ 26 h 26"/>
                <a:gd name="T12" fmla="*/ 2 w 20"/>
                <a:gd name="T13" fmla="*/ 20 h 26"/>
                <a:gd name="T14" fmla="*/ 2 w 20"/>
                <a:gd name="T15" fmla="*/ 18 h 26"/>
                <a:gd name="T16" fmla="*/ 1 w 20"/>
                <a:gd name="T17" fmla="*/ 11 h 26"/>
                <a:gd name="T18" fmla="*/ 7 w 20"/>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7" y="2"/>
                  </a:moveTo>
                  <a:cubicBezTo>
                    <a:pt x="8" y="1"/>
                    <a:pt x="14" y="0"/>
                    <a:pt x="16" y="4"/>
                  </a:cubicBezTo>
                  <a:cubicBezTo>
                    <a:pt x="19" y="9"/>
                    <a:pt x="17" y="10"/>
                    <a:pt x="19" y="12"/>
                  </a:cubicBezTo>
                  <a:cubicBezTo>
                    <a:pt x="20" y="13"/>
                    <a:pt x="19" y="17"/>
                    <a:pt x="18" y="17"/>
                  </a:cubicBezTo>
                  <a:cubicBezTo>
                    <a:pt x="17" y="18"/>
                    <a:pt x="17" y="19"/>
                    <a:pt x="18" y="20"/>
                  </a:cubicBezTo>
                  <a:cubicBezTo>
                    <a:pt x="20" y="22"/>
                    <a:pt x="17" y="26"/>
                    <a:pt x="10" y="26"/>
                  </a:cubicBezTo>
                  <a:cubicBezTo>
                    <a:pt x="2" y="26"/>
                    <a:pt x="0" y="21"/>
                    <a:pt x="2" y="20"/>
                  </a:cubicBezTo>
                  <a:cubicBezTo>
                    <a:pt x="3" y="19"/>
                    <a:pt x="3" y="18"/>
                    <a:pt x="2" y="18"/>
                  </a:cubicBezTo>
                  <a:cubicBezTo>
                    <a:pt x="2" y="17"/>
                    <a:pt x="0" y="14"/>
                    <a:pt x="1" y="11"/>
                  </a:cubicBezTo>
                  <a:cubicBezTo>
                    <a:pt x="3" y="9"/>
                    <a:pt x="2" y="2"/>
                    <a:pt x="7" y="2"/>
                  </a:cubicBezTo>
                </a:path>
              </a:pathLst>
            </a:custGeom>
            <a:solidFill>
              <a:srgbClr val="806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08" name="Freeform 213"/>
            <p:cNvSpPr>
              <a:spLocks/>
            </p:cNvSpPr>
            <p:nvPr/>
          </p:nvSpPr>
          <p:spPr bwMode="auto">
            <a:xfrm>
              <a:off x="2681288" y="4281488"/>
              <a:ext cx="95250" cy="41275"/>
            </a:xfrm>
            <a:custGeom>
              <a:avLst/>
              <a:gdLst>
                <a:gd name="T0" fmla="*/ 18 w 30"/>
                <a:gd name="T1" fmla="*/ 0 h 13"/>
                <a:gd name="T2" fmla="*/ 12 w 30"/>
                <a:gd name="T3" fmla="*/ 0 h 13"/>
                <a:gd name="T4" fmla="*/ 4 w 30"/>
                <a:gd name="T5" fmla="*/ 5 h 13"/>
                <a:gd name="T6" fmla="*/ 0 w 30"/>
                <a:gd name="T7" fmla="*/ 13 h 13"/>
                <a:gd name="T8" fmla="*/ 30 w 30"/>
                <a:gd name="T9" fmla="*/ 13 h 13"/>
                <a:gd name="T10" fmla="*/ 26 w 30"/>
                <a:gd name="T11" fmla="*/ 5 h 13"/>
                <a:gd name="T12" fmla="*/ 18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18" y="0"/>
                  </a:moveTo>
                  <a:cubicBezTo>
                    <a:pt x="12" y="0"/>
                    <a:pt x="12" y="0"/>
                    <a:pt x="12" y="0"/>
                  </a:cubicBezTo>
                  <a:cubicBezTo>
                    <a:pt x="10" y="2"/>
                    <a:pt x="7" y="4"/>
                    <a:pt x="4" y="5"/>
                  </a:cubicBezTo>
                  <a:cubicBezTo>
                    <a:pt x="1" y="5"/>
                    <a:pt x="0" y="10"/>
                    <a:pt x="0" y="13"/>
                  </a:cubicBezTo>
                  <a:cubicBezTo>
                    <a:pt x="30" y="13"/>
                    <a:pt x="30" y="13"/>
                    <a:pt x="30" y="13"/>
                  </a:cubicBezTo>
                  <a:cubicBezTo>
                    <a:pt x="30" y="10"/>
                    <a:pt x="29" y="5"/>
                    <a:pt x="26" y="5"/>
                  </a:cubicBezTo>
                  <a:cubicBezTo>
                    <a:pt x="23" y="4"/>
                    <a:pt x="19" y="2"/>
                    <a:pt x="18" y="0"/>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09" name="Freeform 214"/>
            <p:cNvSpPr>
              <a:spLocks/>
            </p:cNvSpPr>
            <p:nvPr/>
          </p:nvSpPr>
          <p:spPr bwMode="auto">
            <a:xfrm>
              <a:off x="2719388" y="4249738"/>
              <a:ext cx="19050" cy="47625"/>
            </a:xfrm>
            <a:custGeom>
              <a:avLst/>
              <a:gdLst>
                <a:gd name="T0" fmla="*/ 0 w 6"/>
                <a:gd name="T1" fmla="*/ 4 h 15"/>
                <a:gd name="T2" fmla="*/ 0 w 6"/>
                <a:gd name="T3" fmla="*/ 9 h 15"/>
                <a:gd name="T4" fmla="*/ 0 w 6"/>
                <a:gd name="T5" fmla="*/ 12 h 15"/>
                <a:gd name="T6" fmla="*/ 6 w 6"/>
                <a:gd name="T7" fmla="*/ 12 h 15"/>
                <a:gd name="T8" fmla="*/ 6 w 6"/>
                <a:gd name="T9" fmla="*/ 9 h 15"/>
                <a:gd name="T10" fmla="*/ 6 w 6"/>
                <a:gd name="T11" fmla="*/ 4 h 15"/>
                <a:gd name="T12" fmla="*/ 0 w 6"/>
                <a:gd name="T13" fmla="*/ 4 h 15"/>
              </a:gdLst>
              <a:ahLst/>
              <a:cxnLst>
                <a:cxn ang="0">
                  <a:pos x="T0" y="T1"/>
                </a:cxn>
                <a:cxn ang="0">
                  <a:pos x="T2" y="T3"/>
                </a:cxn>
                <a:cxn ang="0">
                  <a:pos x="T4" y="T5"/>
                </a:cxn>
                <a:cxn ang="0">
                  <a:pos x="T6" y="T7"/>
                </a:cxn>
                <a:cxn ang="0">
                  <a:pos x="T8" y="T9"/>
                </a:cxn>
                <a:cxn ang="0">
                  <a:pos x="T10" y="T11"/>
                </a:cxn>
                <a:cxn ang="0">
                  <a:pos x="T12" y="T13"/>
                </a:cxn>
              </a:cxnLst>
              <a:rect l="0" t="0" r="r" b="b"/>
              <a:pathLst>
                <a:path w="6" h="15">
                  <a:moveTo>
                    <a:pt x="0" y="4"/>
                  </a:moveTo>
                  <a:cubicBezTo>
                    <a:pt x="0" y="9"/>
                    <a:pt x="0" y="9"/>
                    <a:pt x="0" y="9"/>
                  </a:cubicBezTo>
                  <a:cubicBezTo>
                    <a:pt x="0" y="12"/>
                    <a:pt x="0" y="12"/>
                    <a:pt x="0" y="12"/>
                  </a:cubicBezTo>
                  <a:cubicBezTo>
                    <a:pt x="1" y="15"/>
                    <a:pt x="4" y="15"/>
                    <a:pt x="6" y="12"/>
                  </a:cubicBezTo>
                  <a:cubicBezTo>
                    <a:pt x="6" y="9"/>
                    <a:pt x="6" y="9"/>
                    <a:pt x="6" y="9"/>
                  </a:cubicBezTo>
                  <a:cubicBezTo>
                    <a:pt x="6" y="4"/>
                    <a:pt x="6" y="4"/>
                    <a:pt x="6" y="4"/>
                  </a:cubicBezTo>
                  <a:cubicBezTo>
                    <a:pt x="6" y="0"/>
                    <a:pt x="0" y="0"/>
                    <a:pt x="0" y="4"/>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0" name="Freeform 215"/>
            <p:cNvSpPr>
              <a:spLocks/>
            </p:cNvSpPr>
            <p:nvPr/>
          </p:nvSpPr>
          <p:spPr bwMode="auto">
            <a:xfrm>
              <a:off x="2744788" y="4249738"/>
              <a:ext cx="12700" cy="15875"/>
            </a:xfrm>
            <a:custGeom>
              <a:avLst/>
              <a:gdLst>
                <a:gd name="T0" fmla="*/ 3 w 4"/>
                <a:gd name="T1" fmla="*/ 1 h 5"/>
                <a:gd name="T2" fmla="*/ 1 w 4"/>
                <a:gd name="T3" fmla="*/ 2 h 5"/>
                <a:gd name="T4" fmla="*/ 1 w 4"/>
                <a:gd name="T5" fmla="*/ 5 h 5"/>
                <a:gd name="T6" fmla="*/ 3 w 4"/>
                <a:gd name="T7" fmla="*/ 3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2" y="0"/>
                    <a:pt x="1" y="1"/>
                    <a:pt x="1" y="2"/>
                  </a:cubicBezTo>
                  <a:cubicBezTo>
                    <a:pt x="0" y="3"/>
                    <a:pt x="1" y="4"/>
                    <a:pt x="1" y="5"/>
                  </a:cubicBezTo>
                  <a:cubicBezTo>
                    <a:pt x="2" y="5"/>
                    <a:pt x="3" y="4"/>
                    <a:pt x="3" y="3"/>
                  </a:cubicBezTo>
                  <a:cubicBezTo>
                    <a:pt x="4" y="2"/>
                    <a:pt x="3" y="1"/>
                    <a:pt x="3"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1" name="Freeform 216"/>
            <p:cNvSpPr>
              <a:spLocks/>
            </p:cNvSpPr>
            <p:nvPr/>
          </p:nvSpPr>
          <p:spPr bwMode="auto">
            <a:xfrm>
              <a:off x="2700338" y="4249738"/>
              <a:ext cx="9525" cy="15875"/>
            </a:xfrm>
            <a:custGeom>
              <a:avLst/>
              <a:gdLst>
                <a:gd name="T0" fmla="*/ 1 w 3"/>
                <a:gd name="T1" fmla="*/ 1 h 5"/>
                <a:gd name="T2" fmla="*/ 3 w 3"/>
                <a:gd name="T3" fmla="*/ 2 h 5"/>
                <a:gd name="T4" fmla="*/ 3 w 3"/>
                <a:gd name="T5" fmla="*/ 5 h 5"/>
                <a:gd name="T6" fmla="*/ 1 w 3"/>
                <a:gd name="T7" fmla="*/ 3 h 5"/>
                <a:gd name="T8" fmla="*/ 1 w 3"/>
                <a:gd name="T9" fmla="*/ 1 h 5"/>
              </a:gdLst>
              <a:ahLst/>
              <a:cxnLst>
                <a:cxn ang="0">
                  <a:pos x="T0" y="T1"/>
                </a:cxn>
                <a:cxn ang="0">
                  <a:pos x="T2" y="T3"/>
                </a:cxn>
                <a:cxn ang="0">
                  <a:pos x="T4" y="T5"/>
                </a:cxn>
                <a:cxn ang="0">
                  <a:pos x="T6" y="T7"/>
                </a:cxn>
                <a:cxn ang="0">
                  <a:pos x="T8" y="T9"/>
                </a:cxn>
              </a:cxnLst>
              <a:rect l="0" t="0" r="r" b="b"/>
              <a:pathLst>
                <a:path w="3" h="5">
                  <a:moveTo>
                    <a:pt x="1" y="1"/>
                  </a:moveTo>
                  <a:cubicBezTo>
                    <a:pt x="2" y="0"/>
                    <a:pt x="2" y="1"/>
                    <a:pt x="3" y="2"/>
                  </a:cubicBezTo>
                  <a:cubicBezTo>
                    <a:pt x="3" y="3"/>
                    <a:pt x="3" y="4"/>
                    <a:pt x="3" y="5"/>
                  </a:cubicBezTo>
                  <a:cubicBezTo>
                    <a:pt x="2" y="5"/>
                    <a:pt x="1" y="4"/>
                    <a:pt x="1" y="3"/>
                  </a:cubicBezTo>
                  <a:cubicBezTo>
                    <a:pt x="0" y="2"/>
                    <a:pt x="0" y="1"/>
                    <a:pt x="1" y="1"/>
                  </a:cubicBez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2" name="Freeform 217"/>
            <p:cNvSpPr>
              <a:spLocks/>
            </p:cNvSpPr>
            <p:nvPr/>
          </p:nvSpPr>
          <p:spPr bwMode="auto">
            <a:xfrm>
              <a:off x="2719388" y="4275138"/>
              <a:ext cx="19050" cy="6350"/>
            </a:xfrm>
            <a:custGeom>
              <a:avLst/>
              <a:gdLst>
                <a:gd name="T0" fmla="*/ 0 w 6"/>
                <a:gd name="T1" fmla="*/ 0 h 2"/>
                <a:gd name="T2" fmla="*/ 0 w 6"/>
                <a:gd name="T3" fmla="*/ 0 h 2"/>
                <a:gd name="T4" fmla="*/ 0 w 6"/>
                <a:gd name="T5" fmla="*/ 0 h 2"/>
                <a:gd name="T6" fmla="*/ 3 w 6"/>
                <a:gd name="T7" fmla="*/ 2 h 2"/>
                <a:gd name="T8" fmla="*/ 6 w 6"/>
                <a:gd name="T9" fmla="*/ 0 h 2"/>
                <a:gd name="T10" fmla="*/ 6 w 6"/>
                <a:gd name="T11" fmla="*/ 0 h 2"/>
                <a:gd name="T12" fmla="*/ 3 w 6"/>
                <a:gd name="T13" fmla="*/ 1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cubicBezTo>
                    <a:pt x="0" y="0"/>
                    <a:pt x="0" y="0"/>
                    <a:pt x="0" y="0"/>
                  </a:cubicBezTo>
                  <a:cubicBezTo>
                    <a:pt x="0" y="0"/>
                    <a:pt x="0" y="0"/>
                    <a:pt x="0" y="0"/>
                  </a:cubicBezTo>
                  <a:cubicBezTo>
                    <a:pt x="0" y="0"/>
                    <a:pt x="2" y="2"/>
                    <a:pt x="3" y="2"/>
                  </a:cubicBezTo>
                  <a:cubicBezTo>
                    <a:pt x="4" y="2"/>
                    <a:pt x="6" y="0"/>
                    <a:pt x="6" y="0"/>
                  </a:cubicBezTo>
                  <a:cubicBezTo>
                    <a:pt x="6" y="0"/>
                    <a:pt x="6" y="0"/>
                    <a:pt x="6" y="0"/>
                  </a:cubicBezTo>
                  <a:cubicBezTo>
                    <a:pt x="5" y="1"/>
                    <a:pt x="4" y="1"/>
                    <a:pt x="3" y="1"/>
                  </a:cubicBezTo>
                  <a:cubicBezTo>
                    <a:pt x="2" y="1"/>
                    <a:pt x="1" y="1"/>
                    <a:pt x="0" y="0"/>
                  </a:cubicBezTo>
                </a:path>
              </a:pathLst>
            </a:custGeom>
            <a:solidFill>
              <a:srgbClr val="C59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3" name="Freeform 218"/>
            <p:cNvSpPr>
              <a:spLocks/>
            </p:cNvSpPr>
            <p:nvPr/>
          </p:nvSpPr>
          <p:spPr bwMode="auto">
            <a:xfrm>
              <a:off x="2703513" y="4221163"/>
              <a:ext cx="50800" cy="57150"/>
            </a:xfrm>
            <a:custGeom>
              <a:avLst/>
              <a:gdLst>
                <a:gd name="T0" fmla="*/ 8 w 16"/>
                <a:gd name="T1" fmla="*/ 18 h 18"/>
                <a:gd name="T2" fmla="*/ 1 w 16"/>
                <a:gd name="T3" fmla="*/ 11 h 18"/>
                <a:gd name="T4" fmla="*/ 8 w 16"/>
                <a:gd name="T5" fmla="*/ 0 h 18"/>
                <a:gd name="T6" fmla="*/ 15 w 16"/>
                <a:gd name="T7" fmla="*/ 11 h 18"/>
                <a:gd name="T8" fmla="*/ 8 w 16"/>
                <a:gd name="T9" fmla="*/ 18 h 18"/>
              </a:gdLst>
              <a:ahLst/>
              <a:cxnLst>
                <a:cxn ang="0">
                  <a:pos x="T0" y="T1"/>
                </a:cxn>
                <a:cxn ang="0">
                  <a:pos x="T2" y="T3"/>
                </a:cxn>
                <a:cxn ang="0">
                  <a:pos x="T4" y="T5"/>
                </a:cxn>
                <a:cxn ang="0">
                  <a:pos x="T6" y="T7"/>
                </a:cxn>
                <a:cxn ang="0">
                  <a:pos x="T8" y="T9"/>
                </a:cxn>
              </a:cxnLst>
              <a:rect l="0" t="0" r="r" b="b"/>
              <a:pathLst>
                <a:path w="16" h="18">
                  <a:moveTo>
                    <a:pt x="8" y="18"/>
                  </a:moveTo>
                  <a:cubicBezTo>
                    <a:pt x="6" y="18"/>
                    <a:pt x="2" y="15"/>
                    <a:pt x="1" y="11"/>
                  </a:cubicBezTo>
                  <a:cubicBezTo>
                    <a:pt x="0" y="6"/>
                    <a:pt x="2" y="0"/>
                    <a:pt x="8" y="0"/>
                  </a:cubicBezTo>
                  <a:cubicBezTo>
                    <a:pt x="14" y="0"/>
                    <a:pt x="16" y="6"/>
                    <a:pt x="15" y="11"/>
                  </a:cubicBezTo>
                  <a:cubicBezTo>
                    <a:pt x="14" y="15"/>
                    <a:pt x="10" y="18"/>
                    <a:pt x="8" y="18"/>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4" name="Freeform 219"/>
            <p:cNvSpPr>
              <a:spLocks/>
            </p:cNvSpPr>
            <p:nvPr/>
          </p:nvSpPr>
          <p:spPr bwMode="auto">
            <a:xfrm>
              <a:off x="2703513" y="4221163"/>
              <a:ext cx="53975" cy="38100"/>
            </a:xfrm>
            <a:custGeom>
              <a:avLst/>
              <a:gdLst>
                <a:gd name="T0" fmla="*/ 7 w 17"/>
                <a:gd name="T1" fmla="*/ 6 h 12"/>
                <a:gd name="T2" fmla="*/ 3 w 17"/>
                <a:gd name="T3" fmla="*/ 9 h 12"/>
                <a:gd name="T4" fmla="*/ 1 w 17"/>
                <a:gd name="T5" fmla="*/ 12 h 12"/>
                <a:gd name="T6" fmla="*/ 0 w 17"/>
                <a:gd name="T7" fmla="*/ 5 h 12"/>
                <a:gd name="T8" fmla="*/ 7 w 17"/>
                <a:gd name="T9" fmla="*/ 0 h 12"/>
                <a:gd name="T10" fmla="*/ 13 w 17"/>
                <a:gd name="T11" fmla="*/ 1 h 12"/>
                <a:gd name="T12" fmla="*/ 14 w 17"/>
                <a:gd name="T13" fmla="*/ 12 h 12"/>
                <a:gd name="T14" fmla="*/ 11 w 17"/>
                <a:gd name="T15" fmla="*/ 4 h 12"/>
                <a:gd name="T16" fmla="*/ 7 w 17"/>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7" y="6"/>
                  </a:moveTo>
                  <a:cubicBezTo>
                    <a:pt x="5" y="9"/>
                    <a:pt x="4" y="9"/>
                    <a:pt x="3" y="9"/>
                  </a:cubicBezTo>
                  <a:cubicBezTo>
                    <a:pt x="1" y="8"/>
                    <a:pt x="1" y="10"/>
                    <a:pt x="1" y="12"/>
                  </a:cubicBezTo>
                  <a:cubicBezTo>
                    <a:pt x="0" y="10"/>
                    <a:pt x="0" y="7"/>
                    <a:pt x="0" y="5"/>
                  </a:cubicBezTo>
                  <a:cubicBezTo>
                    <a:pt x="1" y="3"/>
                    <a:pt x="4" y="0"/>
                    <a:pt x="7" y="0"/>
                  </a:cubicBezTo>
                  <a:cubicBezTo>
                    <a:pt x="8" y="0"/>
                    <a:pt x="10" y="0"/>
                    <a:pt x="13" y="1"/>
                  </a:cubicBezTo>
                  <a:cubicBezTo>
                    <a:pt x="17" y="4"/>
                    <a:pt x="16" y="11"/>
                    <a:pt x="14" y="12"/>
                  </a:cubicBezTo>
                  <a:cubicBezTo>
                    <a:pt x="16" y="6"/>
                    <a:pt x="13" y="7"/>
                    <a:pt x="11" y="4"/>
                  </a:cubicBezTo>
                  <a:cubicBezTo>
                    <a:pt x="10" y="2"/>
                    <a:pt x="8" y="2"/>
                    <a:pt x="7" y="6"/>
                  </a:cubicBezTo>
                  <a:close/>
                </a:path>
              </a:pathLst>
            </a:custGeom>
            <a:solidFill>
              <a:srgbClr val="806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5" name="Rectangle 220"/>
            <p:cNvSpPr>
              <a:spLocks noChangeArrowheads="1"/>
            </p:cNvSpPr>
            <p:nvPr/>
          </p:nvSpPr>
          <p:spPr bwMode="auto">
            <a:xfrm>
              <a:off x="2728913" y="4294188"/>
              <a:ext cx="158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6" name="Rectangle 221"/>
            <p:cNvSpPr>
              <a:spLocks noChangeArrowheads="1"/>
            </p:cNvSpPr>
            <p:nvPr/>
          </p:nvSpPr>
          <p:spPr bwMode="auto">
            <a:xfrm>
              <a:off x="2728913" y="4294188"/>
              <a:ext cx="1588"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7" name="Freeform 222"/>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8" name="Freeform 223"/>
            <p:cNvSpPr>
              <a:spLocks/>
            </p:cNvSpPr>
            <p:nvPr/>
          </p:nvSpPr>
          <p:spPr bwMode="auto">
            <a:xfrm>
              <a:off x="2713038" y="4281488"/>
              <a:ext cx="15875" cy="19050"/>
            </a:xfrm>
            <a:custGeom>
              <a:avLst/>
              <a:gdLst>
                <a:gd name="T0" fmla="*/ 4 w 10"/>
                <a:gd name="T1" fmla="*/ 0 h 12"/>
                <a:gd name="T2" fmla="*/ 0 w 10"/>
                <a:gd name="T3" fmla="*/ 4 h 12"/>
                <a:gd name="T4" fmla="*/ 4 w 10"/>
                <a:gd name="T5" fmla="*/ 12 h 12"/>
                <a:gd name="T6" fmla="*/ 10 w 10"/>
                <a:gd name="T7" fmla="*/ 8 h 12"/>
                <a:gd name="T8" fmla="*/ 4 w 10"/>
                <a:gd name="T9" fmla="*/ 0 h 12"/>
              </a:gdLst>
              <a:ahLst/>
              <a:cxnLst>
                <a:cxn ang="0">
                  <a:pos x="T0" y="T1"/>
                </a:cxn>
                <a:cxn ang="0">
                  <a:pos x="T2" y="T3"/>
                </a:cxn>
                <a:cxn ang="0">
                  <a:pos x="T4" y="T5"/>
                </a:cxn>
                <a:cxn ang="0">
                  <a:pos x="T6" y="T7"/>
                </a:cxn>
                <a:cxn ang="0">
                  <a:pos x="T8" y="T9"/>
                </a:cxn>
              </a:cxnLst>
              <a:rect l="0" t="0" r="r" b="b"/>
              <a:pathLst>
                <a:path w="10" h="12">
                  <a:moveTo>
                    <a:pt x="4" y="0"/>
                  </a:moveTo>
                  <a:lnTo>
                    <a:pt x="0" y="4"/>
                  </a:lnTo>
                  <a:lnTo>
                    <a:pt x="4" y="12"/>
                  </a:lnTo>
                  <a:lnTo>
                    <a:pt x="1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19" name="Freeform 224"/>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0" name="Freeform 225"/>
            <p:cNvSpPr>
              <a:spLocks/>
            </p:cNvSpPr>
            <p:nvPr/>
          </p:nvSpPr>
          <p:spPr bwMode="auto">
            <a:xfrm>
              <a:off x="2728913" y="4281488"/>
              <a:ext cx="15875" cy="19050"/>
            </a:xfrm>
            <a:custGeom>
              <a:avLst/>
              <a:gdLst>
                <a:gd name="T0" fmla="*/ 6 w 10"/>
                <a:gd name="T1" fmla="*/ 0 h 12"/>
                <a:gd name="T2" fmla="*/ 10 w 10"/>
                <a:gd name="T3" fmla="*/ 4 h 12"/>
                <a:gd name="T4" fmla="*/ 4 w 10"/>
                <a:gd name="T5" fmla="*/ 12 h 12"/>
                <a:gd name="T6" fmla="*/ 0 w 10"/>
                <a:gd name="T7" fmla="*/ 8 h 12"/>
                <a:gd name="T8" fmla="*/ 6 w 10"/>
                <a:gd name="T9" fmla="*/ 0 h 12"/>
              </a:gdLst>
              <a:ahLst/>
              <a:cxnLst>
                <a:cxn ang="0">
                  <a:pos x="T0" y="T1"/>
                </a:cxn>
                <a:cxn ang="0">
                  <a:pos x="T2" y="T3"/>
                </a:cxn>
                <a:cxn ang="0">
                  <a:pos x="T4" y="T5"/>
                </a:cxn>
                <a:cxn ang="0">
                  <a:pos x="T6" y="T7"/>
                </a:cxn>
                <a:cxn ang="0">
                  <a:pos x="T8" y="T9"/>
                </a:cxn>
              </a:cxnLst>
              <a:rect l="0" t="0" r="r" b="b"/>
              <a:pathLst>
                <a:path w="10" h="12">
                  <a:moveTo>
                    <a:pt x="6" y="0"/>
                  </a:moveTo>
                  <a:lnTo>
                    <a:pt x="10" y="4"/>
                  </a:lnTo>
                  <a:lnTo>
                    <a:pt x="4" y="12"/>
                  </a:lnTo>
                  <a:lnTo>
                    <a:pt x="0" y="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1" name="Freeform 226"/>
            <p:cNvSpPr>
              <a:spLocks noEditPoints="1"/>
            </p:cNvSpPr>
            <p:nvPr/>
          </p:nvSpPr>
          <p:spPr bwMode="auto">
            <a:xfrm>
              <a:off x="2709863" y="4246563"/>
              <a:ext cx="38100" cy="15875"/>
            </a:xfrm>
            <a:custGeom>
              <a:avLst/>
              <a:gdLst>
                <a:gd name="T0" fmla="*/ 9 w 12"/>
                <a:gd name="T1" fmla="*/ 5 h 5"/>
                <a:gd name="T2" fmla="*/ 9 w 12"/>
                <a:gd name="T3" fmla="*/ 5 h 5"/>
                <a:gd name="T4" fmla="*/ 12 w 12"/>
                <a:gd name="T5" fmla="*/ 3 h 5"/>
                <a:gd name="T6" fmla="*/ 12 w 12"/>
                <a:gd name="T7" fmla="*/ 2 h 5"/>
                <a:gd name="T8" fmla="*/ 12 w 12"/>
                <a:gd name="T9" fmla="*/ 1 h 5"/>
                <a:gd name="T10" fmla="*/ 12 w 12"/>
                <a:gd name="T11" fmla="*/ 1 h 5"/>
                <a:gd name="T12" fmla="*/ 9 w 12"/>
                <a:gd name="T13" fmla="*/ 1 h 5"/>
                <a:gd name="T14" fmla="*/ 9 w 12"/>
                <a:gd name="T15" fmla="*/ 1 h 5"/>
                <a:gd name="T16" fmla="*/ 11 w 12"/>
                <a:gd name="T17" fmla="*/ 1 h 5"/>
                <a:gd name="T18" fmla="*/ 11 w 12"/>
                <a:gd name="T19" fmla="*/ 4 h 5"/>
                <a:gd name="T20" fmla="*/ 9 w 12"/>
                <a:gd name="T21" fmla="*/ 5 h 5"/>
                <a:gd name="T22" fmla="*/ 6 w 12"/>
                <a:gd name="T23" fmla="*/ 1 h 5"/>
                <a:gd name="T24" fmla="*/ 3 w 12"/>
                <a:gd name="T25" fmla="*/ 1 h 5"/>
                <a:gd name="T26" fmla="*/ 3 w 12"/>
                <a:gd name="T27" fmla="*/ 1 h 5"/>
                <a:gd name="T28" fmla="*/ 3 w 12"/>
                <a:gd name="T29" fmla="*/ 1 h 5"/>
                <a:gd name="T30" fmla="*/ 5 w 12"/>
                <a:gd name="T31" fmla="*/ 2 h 5"/>
                <a:gd name="T32" fmla="*/ 4 w 12"/>
                <a:gd name="T33" fmla="*/ 5 h 5"/>
                <a:gd name="T34" fmla="*/ 3 w 12"/>
                <a:gd name="T35" fmla="*/ 5 h 5"/>
                <a:gd name="T36" fmla="*/ 3 w 12"/>
                <a:gd name="T37" fmla="*/ 5 h 5"/>
                <a:gd name="T38" fmla="*/ 5 w 12"/>
                <a:gd name="T39" fmla="*/ 4 h 5"/>
                <a:gd name="T40" fmla="*/ 6 w 12"/>
                <a:gd name="T41" fmla="*/ 2 h 5"/>
                <a:gd name="T42" fmla="*/ 7 w 12"/>
                <a:gd name="T43" fmla="*/ 4 h 5"/>
                <a:gd name="T44" fmla="*/ 9 w 12"/>
                <a:gd name="T45" fmla="*/ 5 h 5"/>
                <a:gd name="T46" fmla="*/ 9 w 12"/>
                <a:gd name="T47" fmla="*/ 5 h 5"/>
                <a:gd name="T48" fmla="*/ 8 w 12"/>
                <a:gd name="T49" fmla="*/ 5 h 5"/>
                <a:gd name="T50" fmla="*/ 7 w 12"/>
                <a:gd name="T51" fmla="*/ 2 h 5"/>
                <a:gd name="T52" fmla="*/ 9 w 12"/>
                <a:gd name="T53" fmla="*/ 1 h 5"/>
                <a:gd name="T54" fmla="*/ 9 w 12"/>
                <a:gd name="T55" fmla="*/ 1 h 5"/>
                <a:gd name="T56" fmla="*/ 9 w 12"/>
                <a:gd name="T57" fmla="*/ 1 h 5"/>
                <a:gd name="T58" fmla="*/ 6 w 12"/>
                <a:gd name="T59" fmla="*/ 1 h 5"/>
                <a:gd name="T60" fmla="*/ 3 w 12"/>
                <a:gd name="T61" fmla="*/ 1 h 5"/>
                <a:gd name="T62" fmla="*/ 0 w 12"/>
                <a:gd name="T63" fmla="*/ 1 h 5"/>
                <a:gd name="T64" fmla="*/ 0 w 12"/>
                <a:gd name="T65" fmla="*/ 1 h 5"/>
                <a:gd name="T66" fmla="*/ 0 w 12"/>
                <a:gd name="T67" fmla="*/ 2 h 5"/>
                <a:gd name="T68" fmla="*/ 0 w 12"/>
                <a:gd name="T69" fmla="*/ 3 h 5"/>
                <a:gd name="T70" fmla="*/ 2 w 12"/>
                <a:gd name="T71" fmla="*/ 5 h 5"/>
                <a:gd name="T72" fmla="*/ 3 w 12"/>
                <a:gd name="T73" fmla="*/ 5 h 5"/>
                <a:gd name="T74" fmla="*/ 3 w 12"/>
                <a:gd name="T75" fmla="*/ 5 h 5"/>
                <a:gd name="T76" fmla="*/ 1 w 12"/>
                <a:gd name="T77" fmla="*/ 4 h 5"/>
                <a:gd name="T78" fmla="*/ 1 w 12"/>
                <a:gd name="T79" fmla="*/ 1 h 5"/>
                <a:gd name="T80" fmla="*/ 3 w 12"/>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 h="5">
                  <a:moveTo>
                    <a:pt x="9" y="5"/>
                  </a:moveTo>
                  <a:cubicBezTo>
                    <a:pt x="9" y="5"/>
                    <a:pt x="9" y="5"/>
                    <a:pt x="9" y="5"/>
                  </a:cubicBezTo>
                  <a:cubicBezTo>
                    <a:pt x="11" y="5"/>
                    <a:pt x="11" y="4"/>
                    <a:pt x="12" y="3"/>
                  </a:cubicBezTo>
                  <a:cubicBezTo>
                    <a:pt x="12" y="2"/>
                    <a:pt x="12" y="2"/>
                    <a:pt x="12" y="2"/>
                  </a:cubicBezTo>
                  <a:cubicBezTo>
                    <a:pt x="12" y="1"/>
                    <a:pt x="12" y="1"/>
                    <a:pt x="12" y="1"/>
                  </a:cubicBezTo>
                  <a:cubicBezTo>
                    <a:pt x="12" y="1"/>
                    <a:pt x="12" y="1"/>
                    <a:pt x="12" y="1"/>
                  </a:cubicBezTo>
                  <a:cubicBezTo>
                    <a:pt x="12" y="1"/>
                    <a:pt x="10" y="0"/>
                    <a:pt x="9" y="1"/>
                  </a:cubicBezTo>
                  <a:cubicBezTo>
                    <a:pt x="9" y="1"/>
                    <a:pt x="9" y="1"/>
                    <a:pt x="9" y="1"/>
                  </a:cubicBezTo>
                  <a:cubicBezTo>
                    <a:pt x="10" y="1"/>
                    <a:pt x="11" y="1"/>
                    <a:pt x="11" y="1"/>
                  </a:cubicBezTo>
                  <a:cubicBezTo>
                    <a:pt x="12" y="1"/>
                    <a:pt x="12" y="3"/>
                    <a:pt x="11" y="4"/>
                  </a:cubicBezTo>
                  <a:cubicBezTo>
                    <a:pt x="11" y="5"/>
                    <a:pt x="10" y="5"/>
                    <a:pt x="9" y="5"/>
                  </a:cubicBezTo>
                  <a:close/>
                  <a:moveTo>
                    <a:pt x="6" y="1"/>
                  </a:moveTo>
                  <a:cubicBezTo>
                    <a:pt x="6" y="1"/>
                    <a:pt x="4" y="1"/>
                    <a:pt x="3" y="1"/>
                  </a:cubicBezTo>
                  <a:cubicBezTo>
                    <a:pt x="3" y="1"/>
                    <a:pt x="3" y="1"/>
                    <a:pt x="3" y="1"/>
                  </a:cubicBezTo>
                  <a:cubicBezTo>
                    <a:pt x="3" y="1"/>
                    <a:pt x="3" y="1"/>
                    <a:pt x="3" y="1"/>
                  </a:cubicBezTo>
                  <a:cubicBezTo>
                    <a:pt x="4" y="1"/>
                    <a:pt x="5" y="1"/>
                    <a:pt x="5" y="2"/>
                  </a:cubicBezTo>
                  <a:cubicBezTo>
                    <a:pt x="5" y="2"/>
                    <a:pt x="4" y="4"/>
                    <a:pt x="4" y="5"/>
                  </a:cubicBezTo>
                  <a:cubicBezTo>
                    <a:pt x="3" y="5"/>
                    <a:pt x="3" y="5"/>
                    <a:pt x="3" y="5"/>
                  </a:cubicBezTo>
                  <a:cubicBezTo>
                    <a:pt x="3" y="5"/>
                    <a:pt x="3" y="5"/>
                    <a:pt x="3" y="5"/>
                  </a:cubicBezTo>
                  <a:cubicBezTo>
                    <a:pt x="4" y="5"/>
                    <a:pt x="5" y="4"/>
                    <a:pt x="5" y="4"/>
                  </a:cubicBezTo>
                  <a:cubicBezTo>
                    <a:pt x="5" y="3"/>
                    <a:pt x="5" y="2"/>
                    <a:pt x="6" y="2"/>
                  </a:cubicBezTo>
                  <a:cubicBezTo>
                    <a:pt x="7" y="2"/>
                    <a:pt x="7" y="3"/>
                    <a:pt x="7" y="4"/>
                  </a:cubicBezTo>
                  <a:cubicBezTo>
                    <a:pt x="7" y="4"/>
                    <a:pt x="8" y="5"/>
                    <a:pt x="9" y="5"/>
                  </a:cubicBezTo>
                  <a:cubicBezTo>
                    <a:pt x="9" y="5"/>
                    <a:pt x="9" y="5"/>
                    <a:pt x="9" y="5"/>
                  </a:cubicBezTo>
                  <a:cubicBezTo>
                    <a:pt x="9" y="5"/>
                    <a:pt x="8" y="5"/>
                    <a:pt x="8" y="5"/>
                  </a:cubicBezTo>
                  <a:cubicBezTo>
                    <a:pt x="7" y="4"/>
                    <a:pt x="7" y="2"/>
                    <a:pt x="7" y="2"/>
                  </a:cubicBezTo>
                  <a:cubicBezTo>
                    <a:pt x="7" y="1"/>
                    <a:pt x="8" y="1"/>
                    <a:pt x="9" y="1"/>
                  </a:cubicBezTo>
                  <a:cubicBezTo>
                    <a:pt x="9" y="1"/>
                    <a:pt x="9" y="1"/>
                    <a:pt x="9" y="1"/>
                  </a:cubicBezTo>
                  <a:cubicBezTo>
                    <a:pt x="9" y="1"/>
                    <a:pt x="9" y="1"/>
                    <a:pt x="9" y="1"/>
                  </a:cubicBezTo>
                  <a:cubicBezTo>
                    <a:pt x="8" y="1"/>
                    <a:pt x="7" y="1"/>
                    <a:pt x="6" y="1"/>
                  </a:cubicBezTo>
                  <a:close/>
                  <a:moveTo>
                    <a:pt x="3" y="1"/>
                  </a:moveTo>
                  <a:cubicBezTo>
                    <a:pt x="2" y="0"/>
                    <a:pt x="0" y="1"/>
                    <a:pt x="0" y="1"/>
                  </a:cubicBezTo>
                  <a:cubicBezTo>
                    <a:pt x="0" y="1"/>
                    <a:pt x="0" y="1"/>
                    <a:pt x="0" y="1"/>
                  </a:cubicBezTo>
                  <a:cubicBezTo>
                    <a:pt x="0" y="2"/>
                    <a:pt x="0" y="2"/>
                    <a:pt x="0" y="2"/>
                  </a:cubicBezTo>
                  <a:cubicBezTo>
                    <a:pt x="0" y="2"/>
                    <a:pt x="0" y="2"/>
                    <a:pt x="0" y="3"/>
                  </a:cubicBezTo>
                  <a:cubicBezTo>
                    <a:pt x="0" y="4"/>
                    <a:pt x="1" y="5"/>
                    <a:pt x="2" y="5"/>
                  </a:cubicBezTo>
                  <a:cubicBezTo>
                    <a:pt x="3" y="5"/>
                    <a:pt x="3" y="5"/>
                    <a:pt x="3" y="5"/>
                  </a:cubicBezTo>
                  <a:cubicBezTo>
                    <a:pt x="3" y="5"/>
                    <a:pt x="3" y="5"/>
                    <a:pt x="3" y="5"/>
                  </a:cubicBezTo>
                  <a:cubicBezTo>
                    <a:pt x="2" y="5"/>
                    <a:pt x="1" y="5"/>
                    <a:pt x="1" y="4"/>
                  </a:cubicBezTo>
                  <a:cubicBezTo>
                    <a:pt x="0" y="3"/>
                    <a:pt x="0" y="1"/>
                    <a:pt x="1" y="1"/>
                  </a:cubicBezTo>
                  <a:cubicBezTo>
                    <a:pt x="1" y="1"/>
                    <a:pt x="2" y="1"/>
                    <a:pt x="3" y="1"/>
                  </a:cubicBezTo>
                  <a:close/>
                </a:path>
              </a:pathLst>
            </a:custGeom>
            <a:solidFill>
              <a:srgbClr val="546B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2" name="Freeform 227"/>
            <p:cNvSpPr>
              <a:spLocks/>
            </p:cNvSpPr>
            <p:nvPr/>
          </p:nvSpPr>
          <p:spPr bwMode="auto">
            <a:xfrm>
              <a:off x="2728913" y="4294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CE3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3" name="Freeform 228"/>
            <p:cNvSpPr>
              <a:spLocks/>
            </p:cNvSpPr>
            <p:nvPr/>
          </p:nvSpPr>
          <p:spPr bwMode="auto">
            <a:xfrm>
              <a:off x="2719388" y="4281488"/>
              <a:ext cx="19050" cy="12700"/>
            </a:xfrm>
            <a:custGeom>
              <a:avLst/>
              <a:gdLst>
                <a:gd name="T0" fmla="*/ 6 w 6"/>
                <a:gd name="T1" fmla="*/ 0 h 4"/>
                <a:gd name="T2" fmla="*/ 3 w 6"/>
                <a:gd name="T3" fmla="*/ 4 h 4"/>
                <a:gd name="T4" fmla="*/ 0 w 6"/>
                <a:gd name="T5" fmla="*/ 0 h 4"/>
                <a:gd name="T6" fmla="*/ 0 w 6"/>
                <a:gd name="T7" fmla="*/ 0 h 4"/>
                <a:gd name="T8" fmla="*/ 3 w 6"/>
                <a:gd name="T9" fmla="*/ 4 h 4"/>
                <a:gd name="T10" fmla="*/ 3 w 6"/>
                <a:gd name="T11" fmla="*/ 4 h 4"/>
                <a:gd name="T12" fmla="*/ 6 w 6"/>
                <a:gd name="T13" fmla="*/ 0 h 4"/>
                <a:gd name="T14" fmla="*/ 6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0"/>
                  </a:moveTo>
                  <a:cubicBezTo>
                    <a:pt x="3" y="4"/>
                    <a:pt x="3" y="4"/>
                    <a:pt x="3" y="4"/>
                  </a:cubicBezTo>
                  <a:cubicBezTo>
                    <a:pt x="0" y="0"/>
                    <a:pt x="0" y="0"/>
                    <a:pt x="0" y="0"/>
                  </a:cubicBezTo>
                  <a:cubicBezTo>
                    <a:pt x="0" y="0"/>
                    <a:pt x="0" y="0"/>
                    <a:pt x="0" y="0"/>
                  </a:cubicBezTo>
                  <a:cubicBezTo>
                    <a:pt x="3" y="4"/>
                    <a:pt x="3" y="4"/>
                    <a:pt x="3" y="4"/>
                  </a:cubicBezTo>
                  <a:cubicBezTo>
                    <a:pt x="3" y="4"/>
                    <a:pt x="3" y="4"/>
                    <a:pt x="3" y="4"/>
                  </a:cubicBezTo>
                  <a:cubicBezTo>
                    <a:pt x="6" y="0"/>
                    <a:pt x="6" y="0"/>
                    <a:pt x="6" y="0"/>
                  </a:cubicBezTo>
                  <a:cubicBezTo>
                    <a:pt x="6" y="0"/>
                    <a:pt x="6" y="0"/>
                    <a:pt x="6" y="0"/>
                  </a:cubicBezTo>
                </a:path>
              </a:pathLst>
            </a:custGeom>
            <a:solidFill>
              <a:srgbClr val="E9BB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4" name="Freeform 229"/>
            <p:cNvSpPr>
              <a:spLocks/>
            </p:cNvSpPr>
            <p:nvPr/>
          </p:nvSpPr>
          <p:spPr bwMode="auto">
            <a:xfrm>
              <a:off x="2681288" y="4316413"/>
              <a:ext cx="69850" cy="23813"/>
            </a:xfrm>
            <a:custGeom>
              <a:avLst/>
              <a:gdLst>
                <a:gd name="T0" fmla="*/ 6 w 22"/>
                <a:gd name="T1" fmla="*/ 2 h 7"/>
                <a:gd name="T2" fmla="*/ 21 w 22"/>
                <a:gd name="T3" fmla="*/ 0 h 7"/>
                <a:gd name="T4" fmla="*/ 22 w 22"/>
                <a:gd name="T5" fmla="*/ 5 h 7"/>
                <a:gd name="T6" fmla="*/ 3 w 22"/>
                <a:gd name="T7" fmla="*/ 7 h 7"/>
                <a:gd name="T8" fmla="*/ 0 w 22"/>
                <a:gd name="T9" fmla="*/ 2 h 7"/>
                <a:gd name="T10" fmla="*/ 6 w 22"/>
                <a:gd name="T11" fmla="*/ 2 h 7"/>
              </a:gdLst>
              <a:ahLst/>
              <a:cxnLst>
                <a:cxn ang="0">
                  <a:pos x="T0" y="T1"/>
                </a:cxn>
                <a:cxn ang="0">
                  <a:pos x="T2" y="T3"/>
                </a:cxn>
                <a:cxn ang="0">
                  <a:pos x="T4" y="T5"/>
                </a:cxn>
                <a:cxn ang="0">
                  <a:pos x="T6" y="T7"/>
                </a:cxn>
                <a:cxn ang="0">
                  <a:pos x="T8" y="T9"/>
                </a:cxn>
                <a:cxn ang="0">
                  <a:pos x="T10" y="T11"/>
                </a:cxn>
              </a:cxnLst>
              <a:rect l="0" t="0" r="r" b="b"/>
              <a:pathLst>
                <a:path w="22" h="7">
                  <a:moveTo>
                    <a:pt x="6" y="2"/>
                  </a:moveTo>
                  <a:cubicBezTo>
                    <a:pt x="21" y="0"/>
                    <a:pt x="21" y="0"/>
                    <a:pt x="21" y="0"/>
                  </a:cubicBezTo>
                  <a:cubicBezTo>
                    <a:pt x="22" y="5"/>
                    <a:pt x="22" y="5"/>
                    <a:pt x="22" y="5"/>
                  </a:cubicBezTo>
                  <a:cubicBezTo>
                    <a:pt x="22" y="5"/>
                    <a:pt x="8" y="7"/>
                    <a:pt x="3" y="7"/>
                  </a:cubicBezTo>
                  <a:cubicBezTo>
                    <a:pt x="0" y="7"/>
                    <a:pt x="0" y="2"/>
                    <a:pt x="0" y="2"/>
                  </a:cubicBezTo>
                  <a:cubicBezTo>
                    <a:pt x="6" y="2"/>
                    <a:pt x="6" y="2"/>
                    <a:pt x="6"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5" name="Freeform 230"/>
            <p:cNvSpPr>
              <a:spLocks/>
            </p:cNvSpPr>
            <p:nvPr/>
          </p:nvSpPr>
          <p:spPr bwMode="auto">
            <a:xfrm>
              <a:off x="2751138" y="4316413"/>
              <a:ext cx="9525" cy="14288"/>
            </a:xfrm>
            <a:custGeom>
              <a:avLst/>
              <a:gdLst>
                <a:gd name="T0" fmla="*/ 0 w 3"/>
                <a:gd name="T1" fmla="*/ 1 h 4"/>
                <a:gd name="T2" fmla="*/ 2 w 3"/>
                <a:gd name="T3" fmla="*/ 1 h 4"/>
                <a:gd name="T4" fmla="*/ 2 w 3"/>
                <a:gd name="T5" fmla="*/ 3 h 4"/>
                <a:gd name="T6" fmla="*/ 0 w 3"/>
                <a:gd name="T7" fmla="*/ 4 h 4"/>
                <a:gd name="T8" fmla="*/ 0 w 3"/>
                <a:gd name="T9" fmla="*/ 1 h 4"/>
              </a:gdLst>
              <a:ahLst/>
              <a:cxnLst>
                <a:cxn ang="0">
                  <a:pos x="T0" y="T1"/>
                </a:cxn>
                <a:cxn ang="0">
                  <a:pos x="T2" y="T3"/>
                </a:cxn>
                <a:cxn ang="0">
                  <a:pos x="T4" y="T5"/>
                </a:cxn>
                <a:cxn ang="0">
                  <a:pos x="T6" y="T7"/>
                </a:cxn>
                <a:cxn ang="0">
                  <a:pos x="T8" y="T9"/>
                </a:cxn>
              </a:cxnLst>
              <a:rect l="0" t="0" r="r" b="b"/>
              <a:pathLst>
                <a:path w="3" h="4">
                  <a:moveTo>
                    <a:pt x="0" y="1"/>
                  </a:moveTo>
                  <a:cubicBezTo>
                    <a:pt x="0" y="1"/>
                    <a:pt x="2" y="0"/>
                    <a:pt x="2" y="1"/>
                  </a:cubicBezTo>
                  <a:cubicBezTo>
                    <a:pt x="2" y="2"/>
                    <a:pt x="3" y="2"/>
                    <a:pt x="2" y="3"/>
                  </a:cubicBezTo>
                  <a:cubicBezTo>
                    <a:pt x="2" y="3"/>
                    <a:pt x="0" y="4"/>
                    <a:pt x="0" y="4"/>
                  </a:cubicBezTo>
                  <a:lnTo>
                    <a:pt x="0" y="1"/>
                  </a:lnTo>
                  <a:close/>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6" name="Freeform 231"/>
            <p:cNvSpPr>
              <a:spLocks/>
            </p:cNvSpPr>
            <p:nvPr/>
          </p:nvSpPr>
          <p:spPr bwMode="auto">
            <a:xfrm>
              <a:off x="2747963" y="4316413"/>
              <a:ext cx="3175" cy="17463"/>
            </a:xfrm>
            <a:custGeom>
              <a:avLst/>
              <a:gdLst>
                <a:gd name="T0" fmla="*/ 2 w 2"/>
                <a:gd name="T1" fmla="*/ 9 h 11"/>
                <a:gd name="T2" fmla="*/ 2 w 2"/>
                <a:gd name="T3" fmla="*/ 0 h 11"/>
                <a:gd name="T4" fmla="*/ 0 w 2"/>
                <a:gd name="T5" fmla="*/ 0 h 11"/>
                <a:gd name="T6" fmla="*/ 0 w 2"/>
                <a:gd name="T7" fmla="*/ 11 h 11"/>
                <a:gd name="T8" fmla="*/ 2 w 2"/>
                <a:gd name="T9" fmla="*/ 9 h 11"/>
              </a:gdLst>
              <a:ahLst/>
              <a:cxnLst>
                <a:cxn ang="0">
                  <a:pos x="T0" y="T1"/>
                </a:cxn>
                <a:cxn ang="0">
                  <a:pos x="T2" y="T3"/>
                </a:cxn>
                <a:cxn ang="0">
                  <a:pos x="T4" y="T5"/>
                </a:cxn>
                <a:cxn ang="0">
                  <a:pos x="T6" y="T7"/>
                </a:cxn>
                <a:cxn ang="0">
                  <a:pos x="T8" y="T9"/>
                </a:cxn>
              </a:cxnLst>
              <a:rect l="0" t="0" r="r" b="b"/>
              <a:pathLst>
                <a:path w="2" h="11">
                  <a:moveTo>
                    <a:pt x="2" y="9"/>
                  </a:moveTo>
                  <a:lnTo>
                    <a:pt x="2" y="0"/>
                  </a:lnTo>
                  <a:lnTo>
                    <a:pt x="0" y="0"/>
                  </a:lnTo>
                  <a:lnTo>
                    <a:pt x="0" y="11"/>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7" name="Freeform 232"/>
            <p:cNvSpPr>
              <a:spLocks/>
            </p:cNvSpPr>
            <p:nvPr/>
          </p:nvSpPr>
          <p:spPr bwMode="auto">
            <a:xfrm>
              <a:off x="2709863" y="4316413"/>
              <a:ext cx="66675" cy="23813"/>
            </a:xfrm>
            <a:custGeom>
              <a:avLst/>
              <a:gdLst>
                <a:gd name="T0" fmla="*/ 21 w 21"/>
                <a:gd name="T1" fmla="*/ 2 h 7"/>
                <a:gd name="T2" fmla="*/ 18 w 21"/>
                <a:gd name="T3" fmla="*/ 7 h 7"/>
                <a:gd name="T4" fmla="*/ 0 w 21"/>
                <a:gd name="T5" fmla="*/ 5 h 7"/>
                <a:gd name="T6" fmla="*/ 0 w 21"/>
                <a:gd name="T7" fmla="*/ 4 h 7"/>
                <a:gd name="T8" fmla="*/ 0 w 21"/>
                <a:gd name="T9" fmla="*/ 0 h 7"/>
                <a:gd name="T10" fmla="*/ 15 w 21"/>
                <a:gd name="T11" fmla="*/ 2 h 7"/>
                <a:gd name="T12" fmla="*/ 21 w 21"/>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21" h="7">
                  <a:moveTo>
                    <a:pt x="21" y="2"/>
                  </a:moveTo>
                  <a:cubicBezTo>
                    <a:pt x="21" y="2"/>
                    <a:pt x="21" y="7"/>
                    <a:pt x="18" y="7"/>
                  </a:cubicBezTo>
                  <a:cubicBezTo>
                    <a:pt x="13" y="7"/>
                    <a:pt x="0" y="5"/>
                    <a:pt x="0" y="5"/>
                  </a:cubicBezTo>
                  <a:cubicBezTo>
                    <a:pt x="0" y="4"/>
                    <a:pt x="0" y="4"/>
                    <a:pt x="0" y="4"/>
                  </a:cubicBezTo>
                  <a:cubicBezTo>
                    <a:pt x="0" y="0"/>
                    <a:pt x="0" y="0"/>
                    <a:pt x="0" y="0"/>
                  </a:cubicBezTo>
                  <a:cubicBezTo>
                    <a:pt x="15" y="2"/>
                    <a:pt x="15" y="2"/>
                    <a:pt x="15" y="2"/>
                  </a:cubicBezTo>
                  <a:cubicBezTo>
                    <a:pt x="21" y="2"/>
                    <a:pt x="21" y="2"/>
                    <a:pt x="21" y="2"/>
                  </a:cubicBezTo>
                </a:path>
              </a:pathLst>
            </a:custGeom>
            <a:solidFill>
              <a:srgbClr val="D93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8" name="Freeform 233"/>
            <p:cNvSpPr>
              <a:spLocks/>
            </p:cNvSpPr>
            <p:nvPr/>
          </p:nvSpPr>
          <p:spPr bwMode="auto">
            <a:xfrm>
              <a:off x="2700338" y="4316413"/>
              <a:ext cx="6350" cy="14288"/>
            </a:xfrm>
            <a:custGeom>
              <a:avLst/>
              <a:gdLst>
                <a:gd name="T0" fmla="*/ 2 w 2"/>
                <a:gd name="T1" fmla="*/ 0 h 4"/>
                <a:gd name="T2" fmla="*/ 0 w 2"/>
                <a:gd name="T3" fmla="*/ 1 h 4"/>
                <a:gd name="T4" fmla="*/ 0 w 2"/>
                <a:gd name="T5" fmla="*/ 2 h 4"/>
                <a:gd name="T6" fmla="*/ 2 w 2"/>
                <a:gd name="T7" fmla="*/ 4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0"/>
                    <a:pt x="0" y="0"/>
                    <a:pt x="0" y="1"/>
                  </a:cubicBezTo>
                  <a:cubicBezTo>
                    <a:pt x="0" y="1"/>
                    <a:pt x="0" y="2"/>
                    <a:pt x="0" y="2"/>
                  </a:cubicBezTo>
                  <a:cubicBezTo>
                    <a:pt x="0" y="2"/>
                    <a:pt x="2" y="4"/>
                    <a:pt x="2" y="4"/>
                  </a:cubicBezTo>
                  <a:cubicBezTo>
                    <a:pt x="2" y="0"/>
                    <a:pt x="2" y="0"/>
                    <a:pt x="2" y="0"/>
                  </a:cubicBezTo>
                </a:path>
              </a:pathLst>
            </a:custGeom>
            <a:solidFill>
              <a:srgbClr val="F6C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29" name="Rectangle 234"/>
            <p:cNvSpPr>
              <a:spLocks noChangeArrowheads="1"/>
            </p:cNvSpPr>
            <p:nvPr/>
          </p:nvSpPr>
          <p:spPr bwMode="auto">
            <a:xfrm>
              <a:off x="2706688" y="4316413"/>
              <a:ext cx="3175"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30" name="Rectangle 235"/>
            <p:cNvSpPr>
              <a:spLocks noChangeArrowheads="1"/>
            </p:cNvSpPr>
            <p:nvPr/>
          </p:nvSpPr>
          <p:spPr bwMode="auto">
            <a:xfrm>
              <a:off x="2706688" y="4316413"/>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31" name="Freeform 236"/>
            <p:cNvSpPr>
              <a:spLocks/>
            </p:cNvSpPr>
            <p:nvPr/>
          </p:nvSpPr>
          <p:spPr bwMode="auto">
            <a:xfrm>
              <a:off x="2700338" y="4322763"/>
              <a:ext cx="9525" cy="7938"/>
            </a:xfrm>
            <a:custGeom>
              <a:avLst/>
              <a:gdLst>
                <a:gd name="T0" fmla="*/ 0 w 3"/>
                <a:gd name="T1" fmla="*/ 0 h 2"/>
                <a:gd name="T2" fmla="*/ 2 w 3"/>
                <a:gd name="T3" fmla="*/ 2 h 2"/>
                <a:gd name="T4" fmla="*/ 3 w 3"/>
                <a:gd name="T5" fmla="*/ 2 h 2"/>
                <a:gd name="T6" fmla="*/ 3 w 3"/>
                <a:gd name="T7" fmla="*/ 2 h 2"/>
                <a:gd name="T8" fmla="*/ 3 w 3"/>
                <a:gd name="T9" fmla="*/ 2 h 2"/>
                <a:gd name="T10" fmla="*/ 3 w 3"/>
                <a:gd name="T11" fmla="*/ 2 h 2"/>
                <a:gd name="T12" fmla="*/ 3 w 3"/>
                <a:gd name="T13" fmla="*/ 2 h 2"/>
                <a:gd name="T14" fmla="*/ 2 w 3"/>
                <a:gd name="T15" fmla="*/ 2 h 2"/>
                <a:gd name="T16" fmla="*/ 2 w 3"/>
                <a:gd name="T17" fmla="*/ 2 h 2"/>
                <a:gd name="T18" fmla="*/ 0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0" y="0"/>
                  </a:moveTo>
                  <a:cubicBezTo>
                    <a:pt x="0" y="0"/>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32" name="Rectangle 237"/>
            <p:cNvSpPr>
              <a:spLocks noChangeArrowheads="1"/>
            </p:cNvSpPr>
            <p:nvPr/>
          </p:nvSpPr>
          <p:spPr bwMode="auto">
            <a:xfrm>
              <a:off x="2709863" y="4330700"/>
              <a:ext cx="1588" cy="1588"/>
            </a:xfrm>
            <a:prstGeom prst="rect">
              <a:avLst/>
            </a:prstGeom>
            <a:solidFill>
              <a:srgbClr val="AE32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33" name="Rectangle 238"/>
            <p:cNvSpPr>
              <a:spLocks noChangeArrowheads="1"/>
            </p:cNvSpPr>
            <p:nvPr/>
          </p:nvSpPr>
          <p:spPr bwMode="auto">
            <a:xfrm>
              <a:off x="2709863" y="43307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34" name="Rectangle 239"/>
            <p:cNvSpPr>
              <a:spLocks noChangeArrowheads="1"/>
            </p:cNvSpPr>
            <p:nvPr/>
          </p:nvSpPr>
          <p:spPr bwMode="auto">
            <a:xfrm>
              <a:off x="2706688" y="4330700"/>
              <a:ext cx="3175" cy="15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35" name="Rectangle 240"/>
            <p:cNvSpPr>
              <a:spLocks noChangeArrowheads="1"/>
            </p:cNvSpPr>
            <p:nvPr/>
          </p:nvSpPr>
          <p:spPr bwMode="auto">
            <a:xfrm>
              <a:off x="2706688" y="4330700"/>
              <a:ext cx="31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36" name="Freeform 241"/>
            <p:cNvSpPr>
              <a:spLocks/>
            </p:cNvSpPr>
            <p:nvPr/>
          </p:nvSpPr>
          <p:spPr bwMode="auto">
            <a:xfrm>
              <a:off x="2709863" y="4333875"/>
              <a:ext cx="22225" cy="3175"/>
            </a:xfrm>
            <a:custGeom>
              <a:avLst/>
              <a:gdLst>
                <a:gd name="T0" fmla="*/ 0 w 7"/>
                <a:gd name="T1" fmla="*/ 0 h 1"/>
                <a:gd name="T2" fmla="*/ 0 w 7"/>
                <a:gd name="T3" fmla="*/ 0 h 1"/>
                <a:gd name="T4" fmla="*/ 6 w 7"/>
                <a:gd name="T5" fmla="*/ 1 h 1"/>
                <a:gd name="T6" fmla="*/ 7 w 7"/>
                <a:gd name="T7" fmla="*/ 1 h 1"/>
                <a:gd name="T8" fmla="*/ 0 w 7"/>
                <a:gd name="T9" fmla="*/ 0 h 1"/>
              </a:gdLst>
              <a:ahLst/>
              <a:cxnLst>
                <a:cxn ang="0">
                  <a:pos x="T0" y="T1"/>
                </a:cxn>
                <a:cxn ang="0">
                  <a:pos x="T2" y="T3"/>
                </a:cxn>
                <a:cxn ang="0">
                  <a:pos x="T4" y="T5"/>
                </a:cxn>
                <a:cxn ang="0">
                  <a:pos x="T6" y="T7"/>
                </a:cxn>
                <a:cxn ang="0">
                  <a:pos x="T8" y="T9"/>
                </a:cxn>
              </a:cxnLst>
              <a:rect l="0" t="0" r="r" b="b"/>
              <a:pathLst>
                <a:path w="7" h="1">
                  <a:moveTo>
                    <a:pt x="0" y="0"/>
                  </a:moveTo>
                  <a:cubicBezTo>
                    <a:pt x="0" y="0"/>
                    <a:pt x="0" y="0"/>
                    <a:pt x="0" y="0"/>
                  </a:cubicBezTo>
                  <a:cubicBezTo>
                    <a:pt x="0" y="0"/>
                    <a:pt x="3" y="0"/>
                    <a:pt x="6" y="1"/>
                  </a:cubicBezTo>
                  <a:cubicBezTo>
                    <a:pt x="7" y="1"/>
                    <a:pt x="7" y="1"/>
                    <a:pt x="7" y="1"/>
                  </a:cubicBezTo>
                  <a:cubicBezTo>
                    <a:pt x="4" y="0"/>
                    <a:pt x="0" y="0"/>
                    <a:pt x="0" y="0"/>
                  </a:cubicBezTo>
                </a:path>
              </a:pathLst>
            </a:custGeom>
            <a:solidFill>
              <a:srgbClr val="AE3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grpSp>
      <p:pic>
        <p:nvPicPr>
          <p:cNvPr id="137" name="Picture 136"/>
          <p:cNvPicPr>
            <a:picLocks noChangeAspect="1"/>
          </p:cNvPicPr>
          <p:nvPr/>
        </p:nvPicPr>
        <p:blipFill>
          <a:blip r:embed="rId7"/>
          <a:stretch>
            <a:fillRect/>
          </a:stretch>
        </p:blipFill>
        <p:spPr>
          <a:xfrm>
            <a:off x="2540473" y="2886569"/>
            <a:ext cx="1442422" cy="740291"/>
          </a:xfrm>
          <a:prstGeom prst="rect">
            <a:avLst/>
          </a:prstGeom>
        </p:spPr>
      </p:pic>
      <p:pic>
        <p:nvPicPr>
          <p:cNvPr id="138" name="Picture 137"/>
          <p:cNvPicPr>
            <a:picLocks noChangeAspect="1"/>
          </p:cNvPicPr>
          <p:nvPr/>
        </p:nvPicPr>
        <p:blipFill>
          <a:blip r:embed="rId8"/>
          <a:stretch>
            <a:fillRect/>
          </a:stretch>
        </p:blipFill>
        <p:spPr>
          <a:xfrm>
            <a:off x="2952811" y="3287083"/>
            <a:ext cx="337120" cy="577920"/>
          </a:xfrm>
          <a:prstGeom prst="rect">
            <a:avLst/>
          </a:prstGeom>
        </p:spPr>
      </p:pic>
      <p:pic>
        <p:nvPicPr>
          <p:cNvPr id="139" name="Picture 138"/>
          <p:cNvPicPr>
            <a:picLocks noChangeAspect="1"/>
          </p:cNvPicPr>
          <p:nvPr/>
        </p:nvPicPr>
        <p:blipFill>
          <a:blip r:embed="rId9"/>
          <a:stretch>
            <a:fillRect/>
          </a:stretch>
        </p:blipFill>
        <p:spPr>
          <a:xfrm>
            <a:off x="3513070" y="3025056"/>
            <a:ext cx="531338" cy="740291"/>
          </a:xfrm>
          <a:prstGeom prst="rect">
            <a:avLst/>
          </a:prstGeom>
        </p:spPr>
      </p:pic>
      <p:grpSp>
        <p:nvGrpSpPr>
          <p:cNvPr id="140" name="Group 15"/>
          <p:cNvGrpSpPr>
            <a:grpSpLocks/>
          </p:cNvGrpSpPr>
          <p:nvPr/>
        </p:nvGrpSpPr>
        <p:grpSpPr bwMode="auto">
          <a:xfrm>
            <a:off x="2908785" y="4703837"/>
            <a:ext cx="574002" cy="575185"/>
            <a:chOff x="6486765" y="4038601"/>
            <a:chExt cx="769794" cy="771574"/>
          </a:xfrm>
        </p:grpSpPr>
        <p:sp>
          <p:nvSpPr>
            <p:cNvPr id="141" name="Oval 7"/>
            <p:cNvSpPr>
              <a:spLocks noChangeArrowheads="1"/>
            </p:cNvSpPr>
            <p:nvPr/>
          </p:nvSpPr>
          <p:spPr bwMode="auto">
            <a:xfrm>
              <a:off x="6486765" y="4038601"/>
              <a:ext cx="769794" cy="771574"/>
            </a:xfrm>
            <a:prstGeom prst="ellipse">
              <a:avLst/>
            </a:pr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42" name="Freeform 8"/>
            <p:cNvSpPr>
              <a:spLocks/>
            </p:cNvSpPr>
            <p:nvPr/>
          </p:nvSpPr>
          <p:spPr bwMode="auto">
            <a:xfrm>
              <a:off x="6666119" y="4306906"/>
              <a:ext cx="206336" cy="352447"/>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43" name="Freeform 9"/>
            <p:cNvSpPr>
              <a:spLocks/>
            </p:cNvSpPr>
            <p:nvPr/>
          </p:nvSpPr>
          <p:spPr bwMode="auto">
            <a:xfrm>
              <a:off x="6666119" y="4306906"/>
              <a:ext cx="206336" cy="352447"/>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44" name="Freeform 10"/>
            <p:cNvSpPr>
              <a:spLocks/>
            </p:cNvSpPr>
            <p:nvPr/>
          </p:nvSpPr>
          <p:spPr bwMode="auto">
            <a:xfrm>
              <a:off x="6872456" y="4306906"/>
              <a:ext cx="204749" cy="352447"/>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45" name="Freeform 11"/>
            <p:cNvSpPr>
              <a:spLocks/>
            </p:cNvSpPr>
            <p:nvPr/>
          </p:nvSpPr>
          <p:spPr bwMode="auto">
            <a:xfrm>
              <a:off x="6667706" y="4187835"/>
              <a:ext cx="409498" cy="236553"/>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46" name="Freeform 18"/>
            <p:cNvSpPr>
              <a:spLocks/>
            </p:cNvSpPr>
            <p:nvPr/>
          </p:nvSpPr>
          <p:spPr bwMode="auto">
            <a:xfrm>
              <a:off x="6666119" y="4537108"/>
              <a:ext cx="4761" cy="7939"/>
            </a:xfrm>
            <a:custGeom>
              <a:avLst/>
              <a:gdLst>
                <a:gd name="T0" fmla="*/ 0 w 2"/>
                <a:gd name="T1" fmla="*/ 0 h 4"/>
                <a:gd name="T2" fmla="*/ 0 w 2"/>
                <a:gd name="T3" fmla="*/ 2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cubicBezTo>
                    <a:pt x="0" y="2"/>
                    <a:pt x="0" y="2"/>
                    <a:pt x="0" y="2"/>
                  </a:cubicBezTo>
                  <a:cubicBezTo>
                    <a:pt x="2" y="4"/>
                    <a:pt x="2" y="4"/>
                    <a:pt x="2" y="4"/>
                  </a:cubicBezTo>
                  <a:cubicBezTo>
                    <a:pt x="2" y="2"/>
                    <a:pt x="1" y="1"/>
                    <a:pt x="0" y="0"/>
                  </a:cubicBezTo>
                </a:path>
              </a:pathLst>
            </a:custGeom>
            <a:solidFill>
              <a:srgbClr val="626D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grpSp>
      <p:grpSp>
        <p:nvGrpSpPr>
          <p:cNvPr id="147" name="Group 79"/>
          <p:cNvGrpSpPr>
            <a:grpSpLocks/>
          </p:cNvGrpSpPr>
          <p:nvPr/>
        </p:nvGrpSpPr>
        <p:grpSpPr bwMode="auto">
          <a:xfrm>
            <a:off x="3495376" y="4368902"/>
            <a:ext cx="520745" cy="669867"/>
            <a:chOff x="5444103" y="1382982"/>
            <a:chExt cx="698426" cy="898407"/>
          </a:xfrm>
        </p:grpSpPr>
        <p:sp>
          <p:nvSpPr>
            <p:cNvPr id="148" name="Freeform 18"/>
            <p:cNvSpPr>
              <a:spLocks/>
            </p:cNvSpPr>
            <p:nvPr/>
          </p:nvSpPr>
          <p:spPr bwMode="auto">
            <a:xfrm>
              <a:off x="6136180" y="2270278"/>
              <a:ext cx="6349" cy="11111"/>
            </a:xfrm>
            <a:custGeom>
              <a:avLst/>
              <a:gdLst>
                <a:gd name="T0" fmla="*/ 0 w 2"/>
                <a:gd name="T1" fmla="*/ 0 h 4"/>
                <a:gd name="T2" fmla="*/ 0 w 2"/>
                <a:gd name="T3" fmla="*/ 2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cubicBezTo>
                    <a:pt x="0" y="2"/>
                    <a:pt x="0" y="2"/>
                    <a:pt x="0" y="2"/>
                  </a:cubicBezTo>
                  <a:cubicBezTo>
                    <a:pt x="2" y="4"/>
                    <a:pt x="2" y="4"/>
                    <a:pt x="2" y="4"/>
                  </a:cubicBezTo>
                  <a:cubicBezTo>
                    <a:pt x="2" y="2"/>
                    <a:pt x="1" y="1"/>
                    <a:pt x="0" y="0"/>
                  </a:cubicBezTo>
                </a:path>
              </a:pathLst>
            </a:custGeom>
            <a:solidFill>
              <a:srgbClr val="626DA8"/>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49" name="Oval 12"/>
            <p:cNvSpPr>
              <a:spLocks noChangeArrowheads="1"/>
            </p:cNvSpPr>
            <p:nvPr/>
          </p:nvSpPr>
          <p:spPr bwMode="auto">
            <a:xfrm>
              <a:off x="5444103" y="1382982"/>
              <a:ext cx="692077" cy="696821"/>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50" name="Freeform 13"/>
            <p:cNvSpPr>
              <a:spLocks/>
            </p:cNvSpPr>
            <p:nvPr/>
          </p:nvSpPr>
          <p:spPr bwMode="auto">
            <a:xfrm>
              <a:off x="5604423" y="1624250"/>
              <a:ext cx="188893" cy="317458"/>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51" name="Freeform 14"/>
            <p:cNvSpPr>
              <a:spLocks/>
            </p:cNvSpPr>
            <p:nvPr/>
          </p:nvSpPr>
          <p:spPr bwMode="auto">
            <a:xfrm>
              <a:off x="5790141" y="1624250"/>
              <a:ext cx="185717" cy="317458"/>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52" name="Freeform 15"/>
            <p:cNvSpPr>
              <a:spLocks/>
            </p:cNvSpPr>
            <p:nvPr/>
          </p:nvSpPr>
          <p:spPr bwMode="auto">
            <a:xfrm>
              <a:off x="5604423" y="1519489"/>
              <a:ext cx="371436" cy="212697"/>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grpSp>
      <p:grpSp>
        <p:nvGrpSpPr>
          <p:cNvPr id="153" name="Group 76"/>
          <p:cNvGrpSpPr>
            <a:grpSpLocks/>
          </p:cNvGrpSpPr>
          <p:nvPr/>
        </p:nvGrpSpPr>
        <p:grpSpPr bwMode="auto">
          <a:xfrm>
            <a:off x="2653784" y="4151349"/>
            <a:ext cx="635545" cy="639095"/>
            <a:chOff x="6159088" y="4857080"/>
            <a:chExt cx="852262" cy="858268"/>
          </a:xfrm>
        </p:grpSpPr>
        <p:sp>
          <p:nvSpPr>
            <p:cNvPr id="154" name="Freeform 16"/>
            <p:cNvSpPr>
              <a:spLocks/>
            </p:cNvSpPr>
            <p:nvPr/>
          </p:nvSpPr>
          <p:spPr bwMode="auto">
            <a:xfrm>
              <a:off x="6159088" y="4857080"/>
              <a:ext cx="852262" cy="858268"/>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55" name="Freeform 19"/>
            <p:cNvSpPr>
              <a:spLocks/>
            </p:cNvSpPr>
            <p:nvPr/>
          </p:nvSpPr>
          <p:spPr bwMode="auto">
            <a:xfrm>
              <a:off x="6357473" y="5155884"/>
              <a:ext cx="228539" cy="3909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56" name="Freeform 20"/>
            <p:cNvSpPr>
              <a:spLocks/>
            </p:cNvSpPr>
            <p:nvPr/>
          </p:nvSpPr>
          <p:spPr bwMode="auto">
            <a:xfrm>
              <a:off x="6586013" y="5155884"/>
              <a:ext cx="228539" cy="3909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sp>
          <p:nvSpPr>
            <p:cNvPr id="157" name="Freeform 21"/>
            <p:cNvSpPr>
              <a:spLocks/>
            </p:cNvSpPr>
            <p:nvPr/>
          </p:nvSpPr>
          <p:spPr bwMode="auto">
            <a:xfrm>
              <a:off x="6357473" y="5023966"/>
              <a:ext cx="457079" cy="260659"/>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51065">
                <a:defRPr/>
              </a:pPr>
              <a:endParaRPr lang="en-US" sz="1873">
                <a:solidFill>
                  <a:srgbClr val="FFFFFF"/>
                </a:solidFill>
              </a:endParaRPr>
            </a:p>
          </p:txBody>
        </p:sp>
      </p:grpSp>
      <p:grpSp>
        <p:nvGrpSpPr>
          <p:cNvPr id="158" name="Group 157"/>
          <p:cNvGrpSpPr/>
          <p:nvPr/>
        </p:nvGrpSpPr>
        <p:grpSpPr>
          <a:xfrm>
            <a:off x="3234702" y="5465194"/>
            <a:ext cx="771809" cy="1096570"/>
            <a:chOff x="4410437" y="5171160"/>
            <a:chExt cx="871461" cy="1238332"/>
          </a:xfrm>
        </p:grpSpPr>
        <p:sp>
          <p:nvSpPr>
            <p:cNvPr id="159"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0"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1"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2"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3"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4"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5"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6"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7"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8"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69"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0"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1"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2"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3"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4"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5"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6"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7"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8"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79"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0"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1"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2"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3"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4"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5"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6"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7"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8"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89"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90"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91"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92"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sp>
          <p:nvSpPr>
            <p:cNvPr id="193"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418" fontAlgn="base">
                <a:spcBef>
                  <a:spcPct val="0"/>
                </a:spcBef>
                <a:spcAft>
                  <a:spcPct val="0"/>
                </a:spcAft>
              </a:pPr>
              <a:endParaRPr lang="en-US">
                <a:solidFill>
                  <a:srgbClr val="505050"/>
                </a:solidFill>
                <a:ea typeface="ＭＳ Ｐゴシック" charset="0"/>
              </a:endParaRPr>
            </a:p>
          </p:txBody>
        </p:sp>
      </p:grpSp>
      <p:grpSp>
        <p:nvGrpSpPr>
          <p:cNvPr id="194" name="Group 59"/>
          <p:cNvGrpSpPr>
            <a:grpSpLocks noChangeAspect="1"/>
          </p:cNvGrpSpPr>
          <p:nvPr/>
        </p:nvGrpSpPr>
        <p:grpSpPr bwMode="auto">
          <a:xfrm>
            <a:off x="2659259" y="6173002"/>
            <a:ext cx="807923" cy="458722"/>
            <a:chOff x="3187" y="3861"/>
            <a:chExt cx="509" cy="289"/>
          </a:xfrm>
        </p:grpSpPr>
        <p:sp>
          <p:nvSpPr>
            <p:cNvPr id="195" name="Rectangle 60"/>
            <p:cNvSpPr>
              <a:spLocks noChangeArrowheads="1"/>
            </p:cNvSpPr>
            <p:nvPr/>
          </p:nvSpPr>
          <p:spPr bwMode="auto">
            <a:xfrm>
              <a:off x="3284" y="3890"/>
              <a:ext cx="309" cy="9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96" name="Freeform 61"/>
            <p:cNvSpPr>
              <a:spLocks/>
            </p:cNvSpPr>
            <p:nvPr/>
          </p:nvSpPr>
          <p:spPr bwMode="auto">
            <a:xfrm>
              <a:off x="3255" y="3902"/>
              <a:ext cx="373" cy="248"/>
            </a:xfrm>
            <a:custGeom>
              <a:avLst/>
              <a:gdLst>
                <a:gd name="T0" fmla="*/ 373 w 373"/>
                <a:gd name="T1" fmla="*/ 94 h 248"/>
                <a:gd name="T2" fmla="*/ 186 w 373"/>
                <a:gd name="T3" fmla="*/ 0 h 248"/>
                <a:gd name="T4" fmla="*/ 0 w 373"/>
                <a:gd name="T5" fmla="*/ 94 h 248"/>
                <a:gd name="T6" fmla="*/ 0 w 373"/>
                <a:gd name="T7" fmla="*/ 248 h 248"/>
                <a:gd name="T8" fmla="*/ 373 w 373"/>
                <a:gd name="T9" fmla="*/ 248 h 248"/>
                <a:gd name="T10" fmla="*/ 373 w 373"/>
                <a:gd name="T11" fmla="*/ 94 h 248"/>
              </a:gdLst>
              <a:ahLst/>
              <a:cxnLst>
                <a:cxn ang="0">
                  <a:pos x="T0" y="T1"/>
                </a:cxn>
                <a:cxn ang="0">
                  <a:pos x="T2" y="T3"/>
                </a:cxn>
                <a:cxn ang="0">
                  <a:pos x="T4" y="T5"/>
                </a:cxn>
                <a:cxn ang="0">
                  <a:pos x="T6" y="T7"/>
                </a:cxn>
                <a:cxn ang="0">
                  <a:pos x="T8" y="T9"/>
                </a:cxn>
                <a:cxn ang="0">
                  <a:pos x="T10" y="T11"/>
                </a:cxn>
              </a:cxnLst>
              <a:rect l="0" t="0" r="r" b="b"/>
              <a:pathLst>
                <a:path w="373" h="248">
                  <a:moveTo>
                    <a:pt x="373" y="94"/>
                  </a:moveTo>
                  <a:lnTo>
                    <a:pt x="186" y="0"/>
                  </a:lnTo>
                  <a:lnTo>
                    <a:pt x="0" y="94"/>
                  </a:lnTo>
                  <a:lnTo>
                    <a:pt x="0" y="248"/>
                  </a:lnTo>
                  <a:lnTo>
                    <a:pt x="373" y="248"/>
                  </a:lnTo>
                  <a:lnTo>
                    <a:pt x="373" y="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97" name="Freeform 62"/>
            <p:cNvSpPr>
              <a:spLocks/>
            </p:cNvSpPr>
            <p:nvPr/>
          </p:nvSpPr>
          <p:spPr bwMode="auto">
            <a:xfrm>
              <a:off x="3187" y="3861"/>
              <a:ext cx="254" cy="135"/>
            </a:xfrm>
            <a:custGeom>
              <a:avLst/>
              <a:gdLst>
                <a:gd name="T0" fmla="*/ 68 w 254"/>
                <a:gd name="T1" fmla="*/ 135 h 135"/>
                <a:gd name="T2" fmla="*/ 0 w 254"/>
                <a:gd name="T3" fmla="*/ 135 h 135"/>
                <a:gd name="T4" fmla="*/ 254 w 254"/>
                <a:gd name="T5" fmla="*/ 0 h 135"/>
                <a:gd name="T6" fmla="*/ 254 w 254"/>
                <a:gd name="T7" fmla="*/ 41 h 135"/>
                <a:gd name="T8" fmla="*/ 68 w 254"/>
                <a:gd name="T9" fmla="*/ 135 h 135"/>
              </a:gdLst>
              <a:ahLst/>
              <a:cxnLst>
                <a:cxn ang="0">
                  <a:pos x="T0" y="T1"/>
                </a:cxn>
                <a:cxn ang="0">
                  <a:pos x="T2" y="T3"/>
                </a:cxn>
                <a:cxn ang="0">
                  <a:pos x="T4" y="T5"/>
                </a:cxn>
                <a:cxn ang="0">
                  <a:pos x="T6" y="T7"/>
                </a:cxn>
                <a:cxn ang="0">
                  <a:pos x="T8" y="T9"/>
                </a:cxn>
              </a:cxnLst>
              <a:rect l="0" t="0" r="r" b="b"/>
              <a:pathLst>
                <a:path w="254" h="135">
                  <a:moveTo>
                    <a:pt x="68" y="135"/>
                  </a:moveTo>
                  <a:lnTo>
                    <a:pt x="0" y="135"/>
                  </a:lnTo>
                  <a:lnTo>
                    <a:pt x="254" y="0"/>
                  </a:lnTo>
                  <a:lnTo>
                    <a:pt x="254" y="41"/>
                  </a:lnTo>
                  <a:lnTo>
                    <a:pt x="68" y="135"/>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98" name="Freeform 63"/>
            <p:cNvSpPr>
              <a:spLocks/>
            </p:cNvSpPr>
            <p:nvPr/>
          </p:nvSpPr>
          <p:spPr bwMode="auto">
            <a:xfrm>
              <a:off x="3441" y="3861"/>
              <a:ext cx="255" cy="135"/>
            </a:xfrm>
            <a:custGeom>
              <a:avLst/>
              <a:gdLst>
                <a:gd name="T0" fmla="*/ 187 w 255"/>
                <a:gd name="T1" fmla="*/ 135 h 135"/>
                <a:gd name="T2" fmla="*/ 255 w 255"/>
                <a:gd name="T3" fmla="*/ 135 h 135"/>
                <a:gd name="T4" fmla="*/ 0 w 255"/>
                <a:gd name="T5" fmla="*/ 0 h 135"/>
                <a:gd name="T6" fmla="*/ 0 w 255"/>
                <a:gd name="T7" fmla="*/ 41 h 135"/>
                <a:gd name="T8" fmla="*/ 187 w 255"/>
                <a:gd name="T9" fmla="*/ 135 h 135"/>
              </a:gdLst>
              <a:ahLst/>
              <a:cxnLst>
                <a:cxn ang="0">
                  <a:pos x="T0" y="T1"/>
                </a:cxn>
                <a:cxn ang="0">
                  <a:pos x="T2" y="T3"/>
                </a:cxn>
                <a:cxn ang="0">
                  <a:pos x="T4" y="T5"/>
                </a:cxn>
                <a:cxn ang="0">
                  <a:pos x="T6" y="T7"/>
                </a:cxn>
                <a:cxn ang="0">
                  <a:pos x="T8" y="T9"/>
                </a:cxn>
              </a:cxnLst>
              <a:rect l="0" t="0" r="r" b="b"/>
              <a:pathLst>
                <a:path w="255" h="135">
                  <a:moveTo>
                    <a:pt x="187" y="135"/>
                  </a:moveTo>
                  <a:lnTo>
                    <a:pt x="255" y="135"/>
                  </a:lnTo>
                  <a:lnTo>
                    <a:pt x="0" y="0"/>
                  </a:lnTo>
                  <a:lnTo>
                    <a:pt x="0" y="41"/>
                  </a:lnTo>
                  <a:lnTo>
                    <a:pt x="187" y="135"/>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199" name="Rectangle 64"/>
            <p:cNvSpPr>
              <a:spLocks noChangeArrowheads="1"/>
            </p:cNvSpPr>
            <p:nvPr/>
          </p:nvSpPr>
          <p:spPr bwMode="auto">
            <a:xfrm>
              <a:off x="3404" y="4041"/>
              <a:ext cx="73" cy="10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00" name="Rectangle 65"/>
            <p:cNvSpPr>
              <a:spLocks noChangeArrowheads="1"/>
            </p:cNvSpPr>
            <p:nvPr/>
          </p:nvSpPr>
          <p:spPr bwMode="auto">
            <a:xfrm>
              <a:off x="3299" y="4041"/>
              <a:ext cx="74" cy="6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01" name="Rectangle 66"/>
            <p:cNvSpPr>
              <a:spLocks noChangeArrowheads="1"/>
            </p:cNvSpPr>
            <p:nvPr/>
          </p:nvSpPr>
          <p:spPr bwMode="auto">
            <a:xfrm>
              <a:off x="3509" y="4041"/>
              <a:ext cx="75" cy="6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grpSp>
      <p:sp>
        <p:nvSpPr>
          <p:cNvPr id="202" name="Freeform 70"/>
          <p:cNvSpPr>
            <a:spLocks/>
          </p:cNvSpPr>
          <p:nvPr/>
        </p:nvSpPr>
        <p:spPr bwMode="auto">
          <a:xfrm>
            <a:off x="8361977" y="811855"/>
            <a:ext cx="3706796" cy="2123142"/>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2BAEE4"/>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03" name="Freeform 74"/>
          <p:cNvSpPr>
            <a:spLocks/>
          </p:cNvSpPr>
          <p:nvPr/>
        </p:nvSpPr>
        <p:spPr bwMode="auto">
          <a:xfrm>
            <a:off x="9206947" y="2505229"/>
            <a:ext cx="3645509" cy="1964838"/>
          </a:xfrm>
          <a:custGeom>
            <a:avLst/>
            <a:gdLst>
              <a:gd name="T0" fmla="*/ 209 w 242"/>
              <a:gd name="T1" fmla="*/ 64 h 129"/>
              <a:gd name="T2" fmla="*/ 208 w 242"/>
              <a:gd name="T3" fmla="*/ 64 h 129"/>
              <a:gd name="T4" fmla="*/ 144 w 242"/>
              <a:gd name="T5" fmla="*/ 0 h 129"/>
              <a:gd name="T6" fmla="*/ 80 w 242"/>
              <a:gd name="T7" fmla="*/ 57 h 129"/>
              <a:gd name="T8" fmla="*/ 45 w 242"/>
              <a:gd name="T9" fmla="*/ 40 h 129"/>
              <a:gd name="T10" fmla="*/ 0 w 242"/>
              <a:gd name="T11" fmla="*/ 84 h 129"/>
              <a:gd name="T12" fmla="*/ 45 w 242"/>
              <a:gd name="T13" fmla="*/ 129 h 129"/>
              <a:gd name="T14" fmla="*/ 209 w 242"/>
              <a:gd name="T15" fmla="*/ 129 h 129"/>
              <a:gd name="T16" fmla="*/ 242 w 242"/>
              <a:gd name="T17" fmla="*/ 96 h 129"/>
              <a:gd name="T18" fmla="*/ 209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09" y="64"/>
                </a:moveTo>
                <a:cubicBezTo>
                  <a:pt x="209" y="64"/>
                  <a:pt x="209" y="64"/>
                  <a:pt x="208" y="64"/>
                </a:cubicBezTo>
                <a:cubicBezTo>
                  <a:pt x="208" y="29"/>
                  <a:pt x="179" y="0"/>
                  <a:pt x="144" y="0"/>
                </a:cubicBezTo>
                <a:cubicBezTo>
                  <a:pt x="111" y="0"/>
                  <a:pt x="84" y="25"/>
                  <a:pt x="80" y="57"/>
                </a:cubicBezTo>
                <a:cubicBezTo>
                  <a:pt x="72" y="46"/>
                  <a:pt x="59" y="40"/>
                  <a:pt x="45" y="40"/>
                </a:cubicBezTo>
                <a:cubicBezTo>
                  <a:pt x="20" y="40"/>
                  <a:pt x="0" y="60"/>
                  <a:pt x="0" y="84"/>
                </a:cubicBezTo>
                <a:cubicBezTo>
                  <a:pt x="0" y="109"/>
                  <a:pt x="20" y="129"/>
                  <a:pt x="45" y="129"/>
                </a:cubicBezTo>
                <a:cubicBezTo>
                  <a:pt x="209" y="129"/>
                  <a:pt x="209" y="129"/>
                  <a:pt x="209" y="129"/>
                </a:cubicBezTo>
                <a:cubicBezTo>
                  <a:pt x="227" y="129"/>
                  <a:pt x="242" y="115"/>
                  <a:pt x="242" y="96"/>
                </a:cubicBezTo>
                <a:cubicBezTo>
                  <a:pt x="242" y="78"/>
                  <a:pt x="227" y="64"/>
                  <a:pt x="209" y="64"/>
                </a:cubicBezTo>
                <a:close/>
              </a:path>
            </a:pathLst>
          </a:custGeom>
          <a:solidFill>
            <a:srgbClr val="3FBDE5"/>
          </a:solidFill>
          <a:ln>
            <a:noFill/>
          </a:ln>
        </p:spPr>
        <p:txBody>
          <a:bodyPr vert="horz" wrap="square" lIns="91427" tIns="45713" rIns="91427" bIns="45713" numCol="1" anchor="t" anchorCtr="0" compatLnSpc="1">
            <a:prstTxWarp prst="textNoShape">
              <a:avLst/>
            </a:prstTxWarp>
          </a:bodyPr>
          <a:lstStyle/>
          <a:p>
            <a:pPr defTabSz="932597"/>
            <a:endParaRPr lang="en-US" dirty="0">
              <a:solidFill>
                <a:srgbClr val="505050"/>
              </a:solidFill>
            </a:endParaRPr>
          </a:p>
        </p:txBody>
      </p:sp>
      <p:grpSp>
        <p:nvGrpSpPr>
          <p:cNvPr id="204" name="Group 77"/>
          <p:cNvGrpSpPr>
            <a:grpSpLocks noChangeAspect="1"/>
          </p:cNvGrpSpPr>
          <p:nvPr/>
        </p:nvGrpSpPr>
        <p:grpSpPr bwMode="auto">
          <a:xfrm>
            <a:off x="8768772" y="2234788"/>
            <a:ext cx="1742920" cy="390771"/>
            <a:chOff x="4" y="2"/>
            <a:chExt cx="1793" cy="402"/>
          </a:xfrm>
          <a:solidFill>
            <a:srgbClr val="FFFFFF"/>
          </a:solidFill>
        </p:grpSpPr>
        <p:sp>
          <p:nvSpPr>
            <p:cNvPr id="205" name="Freeform 78"/>
            <p:cNvSpPr>
              <a:spLocks/>
            </p:cNvSpPr>
            <p:nvPr/>
          </p:nvSpPr>
          <p:spPr bwMode="auto">
            <a:xfrm>
              <a:off x="4" y="2"/>
              <a:ext cx="327" cy="402"/>
            </a:xfrm>
            <a:custGeom>
              <a:avLst/>
              <a:gdLst>
                <a:gd name="T0" fmla="*/ 0 w 327"/>
                <a:gd name="T1" fmla="*/ 322 h 402"/>
                <a:gd name="T2" fmla="*/ 0 w 327"/>
                <a:gd name="T3" fmla="*/ 79 h 402"/>
                <a:gd name="T4" fmla="*/ 213 w 327"/>
                <a:gd name="T5" fmla="*/ 0 h 402"/>
                <a:gd name="T6" fmla="*/ 327 w 327"/>
                <a:gd name="T7" fmla="*/ 36 h 402"/>
                <a:gd name="T8" fmla="*/ 327 w 327"/>
                <a:gd name="T9" fmla="*/ 366 h 402"/>
                <a:gd name="T10" fmla="*/ 213 w 327"/>
                <a:gd name="T11" fmla="*/ 402 h 402"/>
                <a:gd name="T12" fmla="*/ 0 w 327"/>
                <a:gd name="T13" fmla="*/ 322 h 402"/>
                <a:gd name="T14" fmla="*/ 213 w 327"/>
                <a:gd name="T15" fmla="*/ 349 h 402"/>
                <a:gd name="T16" fmla="*/ 213 w 327"/>
                <a:gd name="T17" fmla="*/ 65 h 402"/>
                <a:gd name="T18" fmla="*/ 73 w 327"/>
                <a:gd name="T19" fmla="*/ 99 h 402"/>
                <a:gd name="T20" fmla="*/ 73 w 327"/>
                <a:gd name="T21" fmla="*/ 291 h 402"/>
                <a:gd name="T22" fmla="*/ 0 w 327"/>
                <a:gd name="T23" fmla="*/ 32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7" h="402">
                  <a:moveTo>
                    <a:pt x="0" y="322"/>
                  </a:moveTo>
                  <a:lnTo>
                    <a:pt x="0" y="79"/>
                  </a:lnTo>
                  <a:lnTo>
                    <a:pt x="213" y="0"/>
                  </a:lnTo>
                  <a:lnTo>
                    <a:pt x="327" y="36"/>
                  </a:lnTo>
                  <a:lnTo>
                    <a:pt x="327" y="366"/>
                  </a:lnTo>
                  <a:lnTo>
                    <a:pt x="213" y="402"/>
                  </a:lnTo>
                  <a:lnTo>
                    <a:pt x="0" y="322"/>
                  </a:lnTo>
                  <a:lnTo>
                    <a:pt x="213" y="349"/>
                  </a:lnTo>
                  <a:lnTo>
                    <a:pt x="213" y="65"/>
                  </a:lnTo>
                  <a:lnTo>
                    <a:pt x="73" y="99"/>
                  </a:lnTo>
                  <a:lnTo>
                    <a:pt x="73" y="291"/>
                  </a:lnTo>
                  <a:lnTo>
                    <a:pt x="0" y="3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06" name="Freeform 79"/>
            <p:cNvSpPr>
              <a:spLocks noEditPoints="1"/>
            </p:cNvSpPr>
            <p:nvPr/>
          </p:nvSpPr>
          <p:spPr bwMode="auto">
            <a:xfrm>
              <a:off x="447" y="79"/>
              <a:ext cx="226" cy="248"/>
            </a:xfrm>
            <a:custGeom>
              <a:avLst/>
              <a:gdLst>
                <a:gd name="T0" fmla="*/ 47 w 95"/>
                <a:gd name="T1" fmla="*/ 103 h 103"/>
                <a:gd name="T2" fmla="*/ 13 w 95"/>
                <a:gd name="T3" fmla="*/ 89 h 103"/>
                <a:gd name="T4" fmla="*/ 0 w 95"/>
                <a:gd name="T5" fmla="*/ 53 h 103"/>
                <a:gd name="T6" fmla="*/ 13 w 95"/>
                <a:gd name="T7" fmla="*/ 14 h 103"/>
                <a:gd name="T8" fmla="*/ 49 w 95"/>
                <a:gd name="T9" fmla="*/ 0 h 103"/>
                <a:gd name="T10" fmla="*/ 82 w 95"/>
                <a:gd name="T11" fmla="*/ 14 h 103"/>
                <a:gd name="T12" fmla="*/ 95 w 95"/>
                <a:gd name="T13" fmla="*/ 50 h 103"/>
                <a:gd name="T14" fmla="*/ 82 w 95"/>
                <a:gd name="T15" fmla="*/ 89 h 103"/>
                <a:gd name="T16" fmla="*/ 47 w 95"/>
                <a:gd name="T17" fmla="*/ 103 h 103"/>
                <a:gd name="T18" fmla="*/ 48 w 95"/>
                <a:gd name="T19" fmla="*/ 11 h 103"/>
                <a:gd name="T20" fmla="*/ 22 w 95"/>
                <a:gd name="T21" fmla="*/ 22 h 103"/>
                <a:gd name="T22" fmla="*/ 13 w 95"/>
                <a:gd name="T23" fmla="*/ 52 h 103"/>
                <a:gd name="T24" fmla="*/ 22 w 95"/>
                <a:gd name="T25" fmla="*/ 81 h 103"/>
                <a:gd name="T26" fmla="*/ 47 w 95"/>
                <a:gd name="T27" fmla="*/ 93 h 103"/>
                <a:gd name="T28" fmla="*/ 73 w 95"/>
                <a:gd name="T29" fmla="*/ 82 h 103"/>
                <a:gd name="T30" fmla="*/ 83 w 95"/>
                <a:gd name="T31" fmla="*/ 52 h 103"/>
                <a:gd name="T32" fmla="*/ 73 w 95"/>
                <a:gd name="T33" fmla="*/ 21 h 103"/>
                <a:gd name="T34" fmla="*/ 48 w 95"/>
                <a:gd name="T35" fmla="*/ 1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103">
                  <a:moveTo>
                    <a:pt x="47" y="103"/>
                  </a:moveTo>
                  <a:cubicBezTo>
                    <a:pt x="33" y="103"/>
                    <a:pt x="22" y="98"/>
                    <a:pt x="13" y="89"/>
                  </a:cubicBezTo>
                  <a:cubicBezTo>
                    <a:pt x="5" y="80"/>
                    <a:pt x="0" y="68"/>
                    <a:pt x="0" y="53"/>
                  </a:cubicBezTo>
                  <a:cubicBezTo>
                    <a:pt x="0" y="37"/>
                    <a:pt x="5" y="24"/>
                    <a:pt x="13" y="14"/>
                  </a:cubicBezTo>
                  <a:cubicBezTo>
                    <a:pt x="22" y="5"/>
                    <a:pt x="34" y="0"/>
                    <a:pt x="49" y="0"/>
                  </a:cubicBezTo>
                  <a:cubicBezTo>
                    <a:pt x="63" y="0"/>
                    <a:pt x="74" y="5"/>
                    <a:pt x="82" y="14"/>
                  </a:cubicBezTo>
                  <a:cubicBezTo>
                    <a:pt x="91" y="23"/>
                    <a:pt x="95" y="35"/>
                    <a:pt x="95" y="50"/>
                  </a:cubicBezTo>
                  <a:cubicBezTo>
                    <a:pt x="95" y="67"/>
                    <a:pt x="90" y="80"/>
                    <a:pt x="82" y="89"/>
                  </a:cubicBezTo>
                  <a:cubicBezTo>
                    <a:pt x="73" y="98"/>
                    <a:pt x="62" y="103"/>
                    <a:pt x="47" y="103"/>
                  </a:cubicBezTo>
                  <a:close/>
                  <a:moveTo>
                    <a:pt x="48" y="11"/>
                  </a:moveTo>
                  <a:cubicBezTo>
                    <a:pt x="38" y="11"/>
                    <a:pt x="29" y="14"/>
                    <a:pt x="22" y="22"/>
                  </a:cubicBezTo>
                  <a:cubicBezTo>
                    <a:pt x="16" y="30"/>
                    <a:pt x="13" y="39"/>
                    <a:pt x="13" y="52"/>
                  </a:cubicBezTo>
                  <a:cubicBezTo>
                    <a:pt x="13" y="64"/>
                    <a:pt x="16" y="74"/>
                    <a:pt x="22" y="81"/>
                  </a:cubicBezTo>
                  <a:cubicBezTo>
                    <a:pt x="29" y="89"/>
                    <a:pt x="37" y="93"/>
                    <a:pt x="47" y="93"/>
                  </a:cubicBezTo>
                  <a:cubicBezTo>
                    <a:pt x="58" y="93"/>
                    <a:pt x="67" y="89"/>
                    <a:pt x="73" y="82"/>
                  </a:cubicBezTo>
                  <a:cubicBezTo>
                    <a:pt x="79" y="75"/>
                    <a:pt x="83" y="65"/>
                    <a:pt x="83" y="52"/>
                  </a:cubicBezTo>
                  <a:cubicBezTo>
                    <a:pt x="83" y="39"/>
                    <a:pt x="79" y="29"/>
                    <a:pt x="73" y="21"/>
                  </a:cubicBezTo>
                  <a:cubicBezTo>
                    <a:pt x="67" y="14"/>
                    <a:pt x="59" y="11"/>
                    <a:pt x="4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07" name="Freeform 80"/>
            <p:cNvSpPr>
              <a:spLocks/>
            </p:cNvSpPr>
            <p:nvPr/>
          </p:nvSpPr>
          <p:spPr bwMode="auto">
            <a:xfrm>
              <a:off x="689" y="65"/>
              <a:ext cx="195" cy="257"/>
            </a:xfrm>
            <a:custGeom>
              <a:avLst/>
              <a:gdLst>
                <a:gd name="T0" fmla="*/ 34 w 82"/>
                <a:gd name="T1" fmla="*/ 0 h 107"/>
                <a:gd name="T2" fmla="*/ 18 w 82"/>
                <a:gd name="T3" fmla="*/ 7 h 107"/>
                <a:gd name="T4" fmla="*/ 12 w 82"/>
                <a:gd name="T5" fmla="*/ 25 h 107"/>
                <a:gd name="T6" fmla="*/ 12 w 82"/>
                <a:gd name="T7" fmla="*/ 36 h 107"/>
                <a:gd name="T8" fmla="*/ 0 w 82"/>
                <a:gd name="T9" fmla="*/ 36 h 107"/>
                <a:gd name="T10" fmla="*/ 0 w 82"/>
                <a:gd name="T11" fmla="*/ 46 h 107"/>
                <a:gd name="T12" fmla="*/ 12 w 82"/>
                <a:gd name="T13" fmla="*/ 46 h 107"/>
                <a:gd name="T14" fmla="*/ 12 w 82"/>
                <a:gd name="T15" fmla="*/ 107 h 107"/>
                <a:gd name="T16" fmla="*/ 23 w 82"/>
                <a:gd name="T17" fmla="*/ 107 h 107"/>
                <a:gd name="T18" fmla="*/ 23 w 82"/>
                <a:gd name="T19" fmla="*/ 46 h 107"/>
                <a:gd name="T20" fmla="*/ 51 w 82"/>
                <a:gd name="T21" fmla="*/ 46 h 107"/>
                <a:gd name="T22" fmla="*/ 51 w 82"/>
                <a:gd name="T23" fmla="*/ 107 h 107"/>
                <a:gd name="T24" fmla="*/ 62 w 82"/>
                <a:gd name="T25" fmla="*/ 107 h 107"/>
                <a:gd name="T26" fmla="*/ 62 w 82"/>
                <a:gd name="T27" fmla="*/ 46 h 107"/>
                <a:gd name="T28" fmla="*/ 79 w 82"/>
                <a:gd name="T29" fmla="*/ 46 h 107"/>
                <a:gd name="T30" fmla="*/ 79 w 82"/>
                <a:gd name="T31" fmla="*/ 36 h 107"/>
                <a:gd name="T32" fmla="*/ 62 w 82"/>
                <a:gd name="T33" fmla="*/ 36 h 107"/>
                <a:gd name="T34" fmla="*/ 62 w 82"/>
                <a:gd name="T35" fmla="*/ 25 h 107"/>
                <a:gd name="T36" fmla="*/ 74 w 82"/>
                <a:gd name="T37" fmla="*/ 10 h 107"/>
                <a:gd name="T38" fmla="*/ 82 w 82"/>
                <a:gd name="T39" fmla="*/ 12 h 107"/>
                <a:gd name="T40" fmla="*/ 82 w 82"/>
                <a:gd name="T41" fmla="*/ 2 h 107"/>
                <a:gd name="T42" fmla="*/ 74 w 82"/>
                <a:gd name="T43" fmla="*/ 0 h 107"/>
                <a:gd name="T44" fmla="*/ 57 w 82"/>
                <a:gd name="T45" fmla="*/ 7 h 107"/>
                <a:gd name="T46" fmla="*/ 51 w 82"/>
                <a:gd name="T47" fmla="*/ 25 h 107"/>
                <a:gd name="T48" fmla="*/ 51 w 82"/>
                <a:gd name="T49" fmla="*/ 36 h 107"/>
                <a:gd name="T50" fmla="*/ 23 w 82"/>
                <a:gd name="T51" fmla="*/ 36 h 107"/>
                <a:gd name="T52" fmla="*/ 23 w 82"/>
                <a:gd name="T53" fmla="*/ 25 h 107"/>
                <a:gd name="T54" fmla="*/ 35 w 82"/>
                <a:gd name="T55" fmla="*/ 10 h 107"/>
                <a:gd name="T56" fmla="*/ 43 w 82"/>
                <a:gd name="T57" fmla="*/ 12 h 107"/>
                <a:gd name="T58" fmla="*/ 43 w 82"/>
                <a:gd name="T59" fmla="*/ 2 h 107"/>
                <a:gd name="T60" fmla="*/ 34 w 82"/>
                <a:gd name="T6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2" h="107">
                  <a:moveTo>
                    <a:pt x="34" y="0"/>
                  </a:moveTo>
                  <a:cubicBezTo>
                    <a:pt x="28" y="0"/>
                    <a:pt x="23" y="3"/>
                    <a:pt x="18" y="7"/>
                  </a:cubicBezTo>
                  <a:cubicBezTo>
                    <a:pt x="14" y="11"/>
                    <a:pt x="12" y="17"/>
                    <a:pt x="12" y="25"/>
                  </a:cubicBezTo>
                  <a:cubicBezTo>
                    <a:pt x="12" y="36"/>
                    <a:pt x="12" y="36"/>
                    <a:pt x="12" y="36"/>
                  </a:cubicBezTo>
                  <a:cubicBezTo>
                    <a:pt x="0" y="36"/>
                    <a:pt x="0" y="36"/>
                    <a:pt x="0" y="36"/>
                  </a:cubicBezTo>
                  <a:cubicBezTo>
                    <a:pt x="0" y="46"/>
                    <a:pt x="0" y="46"/>
                    <a:pt x="0" y="46"/>
                  </a:cubicBezTo>
                  <a:cubicBezTo>
                    <a:pt x="12" y="46"/>
                    <a:pt x="12" y="46"/>
                    <a:pt x="12" y="46"/>
                  </a:cubicBezTo>
                  <a:cubicBezTo>
                    <a:pt x="12" y="107"/>
                    <a:pt x="12" y="107"/>
                    <a:pt x="12" y="107"/>
                  </a:cubicBezTo>
                  <a:cubicBezTo>
                    <a:pt x="23" y="107"/>
                    <a:pt x="23" y="107"/>
                    <a:pt x="23" y="107"/>
                  </a:cubicBezTo>
                  <a:cubicBezTo>
                    <a:pt x="23" y="46"/>
                    <a:pt x="23" y="46"/>
                    <a:pt x="23" y="46"/>
                  </a:cubicBezTo>
                  <a:cubicBezTo>
                    <a:pt x="51" y="46"/>
                    <a:pt x="51" y="46"/>
                    <a:pt x="51" y="46"/>
                  </a:cubicBezTo>
                  <a:cubicBezTo>
                    <a:pt x="51" y="107"/>
                    <a:pt x="51" y="107"/>
                    <a:pt x="51" y="107"/>
                  </a:cubicBezTo>
                  <a:cubicBezTo>
                    <a:pt x="62" y="107"/>
                    <a:pt x="62" y="107"/>
                    <a:pt x="62" y="107"/>
                  </a:cubicBezTo>
                  <a:cubicBezTo>
                    <a:pt x="62" y="46"/>
                    <a:pt x="62" y="46"/>
                    <a:pt x="62" y="46"/>
                  </a:cubicBezTo>
                  <a:cubicBezTo>
                    <a:pt x="79" y="46"/>
                    <a:pt x="79" y="46"/>
                    <a:pt x="79" y="46"/>
                  </a:cubicBezTo>
                  <a:cubicBezTo>
                    <a:pt x="79" y="36"/>
                    <a:pt x="79" y="36"/>
                    <a:pt x="79" y="36"/>
                  </a:cubicBezTo>
                  <a:cubicBezTo>
                    <a:pt x="62" y="36"/>
                    <a:pt x="62" y="36"/>
                    <a:pt x="62" y="36"/>
                  </a:cubicBezTo>
                  <a:cubicBezTo>
                    <a:pt x="62" y="25"/>
                    <a:pt x="62" y="25"/>
                    <a:pt x="62" y="25"/>
                  </a:cubicBezTo>
                  <a:cubicBezTo>
                    <a:pt x="62" y="15"/>
                    <a:pt x="66" y="10"/>
                    <a:pt x="74" y="10"/>
                  </a:cubicBezTo>
                  <a:cubicBezTo>
                    <a:pt x="77" y="10"/>
                    <a:pt x="80" y="11"/>
                    <a:pt x="82" y="12"/>
                  </a:cubicBezTo>
                  <a:cubicBezTo>
                    <a:pt x="82" y="2"/>
                    <a:pt x="82" y="2"/>
                    <a:pt x="82" y="2"/>
                  </a:cubicBezTo>
                  <a:cubicBezTo>
                    <a:pt x="80" y="1"/>
                    <a:pt x="77" y="0"/>
                    <a:pt x="74" y="0"/>
                  </a:cubicBezTo>
                  <a:cubicBezTo>
                    <a:pt x="67" y="0"/>
                    <a:pt x="62" y="3"/>
                    <a:pt x="57" y="7"/>
                  </a:cubicBezTo>
                  <a:cubicBezTo>
                    <a:pt x="53" y="11"/>
                    <a:pt x="51" y="17"/>
                    <a:pt x="51" y="25"/>
                  </a:cubicBezTo>
                  <a:cubicBezTo>
                    <a:pt x="51" y="36"/>
                    <a:pt x="51" y="36"/>
                    <a:pt x="51" y="36"/>
                  </a:cubicBezTo>
                  <a:cubicBezTo>
                    <a:pt x="23" y="36"/>
                    <a:pt x="23" y="36"/>
                    <a:pt x="23" y="36"/>
                  </a:cubicBezTo>
                  <a:cubicBezTo>
                    <a:pt x="23" y="25"/>
                    <a:pt x="23" y="25"/>
                    <a:pt x="23" y="25"/>
                  </a:cubicBezTo>
                  <a:cubicBezTo>
                    <a:pt x="23" y="15"/>
                    <a:pt x="27" y="10"/>
                    <a:pt x="35" y="10"/>
                  </a:cubicBezTo>
                  <a:cubicBezTo>
                    <a:pt x="38" y="10"/>
                    <a:pt x="40" y="11"/>
                    <a:pt x="43" y="12"/>
                  </a:cubicBezTo>
                  <a:cubicBezTo>
                    <a:pt x="43" y="2"/>
                    <a:pt x="43" y="2"/>
                    <a:pt x="43" y="2"/>
                  </a:cubicBezTo>
                  <a:cubicBezTo>
                    <a:pt x="41" y="1"/>
                    <a:pt x="38"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08" name="Freeform 81"/>
            <p:cNvSpPr>
              <a:spLocks noEditPoints="1"/>
            </p:cNvSpPr>
            <p:nvPr/>
          </p:nvSpPr>
          <p:spPr bwMode="auto">
            <a:xfrm>
              <a:off x="898" y="72"/>
              <a:ext cx="36" cy="250"/>
            </a:xfrm>
            <a:custGeom>
              <a:avLst/>
              <a:gdLst>
                <a:gd name="T0" fmla="*/ 7 w 15"/>
                <a:gd name="T1" fmla="*/ 15 h 104"/>
                <a:gd name="T2" fmla="*/ 2 w 15"/>
                <a:gd name="T3" fmla="*/ 13 h 104"/>
                <a:gd name="T4" fmla="*/ 0 w 15"/>
                <a:gd name="T5" fmla="*/ 8 h 104"/>
                <a:gd name="T6" fmla="*/ 2 w 15"/>
                <a:gd name="T7" fmla="*/ 2 h 104"/>
                <a:gd name="T8" fmla="*/ 7 w 15"/>
                <a:gd name="T9" fmla="*/ 0 h 104"/>
                <a:gd name="T10" fmla="*/ 13 w 15"/>
                <a:gd name="T11" fmla="*/ 2 h 104"/>
                <a:gd name="T12" fmla="*/ 15 w 15"/>
                <a:gd name="T13" fmla="*/ 8 h 104"/>
                <a:gd name="T14" fmla="*/ 13 w 15"/>
                <a:gd name="T15" fmla="*/ 13 h 104"/>
                <a:gd name="T16" fmla="*/ 7 w 15"/>
                <a:gd name="T17" fmla="*/ 15 h 104"/>
                <a:gd name="T18" fmla="*/ 13 w 15"/>
                <a:gd name="T19" fmla="*/ 104 h 104"/>
                <a:gd name="T20" fmla="*/ 2 w 15"/>
                <a:gd name="T21" fmla="*/ 104 h 104"/>
                <a:gd name="T22" fmla="*/ 2 w 15"/>
                <a:gd name="T23" fmla="*/ 33 h 104"/>
                <a:gd name="T24" fmla="*/ 13 w 15"/>
                <a:gd name="T25" fmla="*/ 33 h 104"/>
                <a:gd name="T26" fmla="*/ 13 w 15"/>
                <a:gd name="T2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04">
                  <a:moveTo>
                    <a:pt x="7" y="15"/>
                  </a:moveTo>
                  <a:cubicBezTo>
                    <a:pt x="5" y="15"/>
                    <a:pt x="4" y="14"/>
                    <a:pt x="2" y="13"/>
                  </a:cubicBezTo>
                  <a:cubicBezTo>
                    <a:pt x="1" y="12"/>
                    <a:pt x="0" y="10"/>
                    <a:pt x="0" y="8"/>
                  </a:cubicBezTo>
                  <a:cubicBezTo>
                    <a:pt x="0" y="6"/>
                    <a:pt x="1" y="4"/>
                    <a:pt x="2" y="2"/>
                  </a:cubicBezTo>
                  <a:cubicBezTo>
                    <a:pt x="4" y="1"/>
                    <a:pt x="5" y="0"/>
                    <a:pt x="7" y="0"/>
                  </a:cubicBezTo>
                  <a:cubicBezTo>
                    <a:pt x="10" y="0"/>
                    <a:pt x="11" y="1"/>
                    <a:pt x="13" y="2"/>
                  </a:cubicBezTo>
                  <a:cubicBezTo>
                    <a:pt x="14" y="4"/>
                    <a:pt x="15" y="6"/>
                    <a:pt x="15" y="8"/>
                  </a:cubicBezTo>
                  <a:cubicBezTo>
                    <a:pt x="15" y="10"/>
                    <a:pt x="14" y="12"/>
                    <a:pt x="13" y="13"/>
                  </a:cubicBezTo>
                  <a:cubicBezTo>
                    <a:pt x="11" y="14"/>
                    <a:pt x="10" y="15"/>
                    <a:pt x="7" y="15"/>
                  </a:cubicBezTo>
                  <a:close/>
                  <a:moveTo>
                    <a:pt x="13" y="104"/>
                  </a:moveTo>
                  <a:cubicBezTo>
                    <a:pt x="2" y="104"/>
                    <a:pt x="2" y="104"/>
                    <a:pt x="2" y="104"/>
                  </a:cubicBezTo>
                  <a:cubicBezTo>
                    <a:pt x="2" y="33"/>
                    <a:pt x="2" y="33"/>
                    <a:pt x="2" y="33"/>
                  </a:cubicBezTo>
                  <a:cubicBezTo>
                    <a:pt x="13" y="33"/>
                    <a:pt x="13" y="33"/>
                    <a:pt x="13" y="33"/>
                  </a:cubicBezTo>
                  <a:lnTo>
                    <a:pt x="13"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09" name="Freeform 82"/>
            <p:cNvSpPr>
              <a:spLocks/>
            </p:cNvSpPr>
            <p:nvPr/>
          </p:nvSpPr>
          <p:spPr bwMode="auto">
            <a:xfrm>
              <a:off x="955" y="149"/>
              <a:ext cx="128" cy="178"/>
            </a:xfrm>
            <a:custGeom>
              <a:avLst/>
              <a:gdLst>
                <a:gd name="T0" fmla="*/ 54 w 54"/>
                <a:gd name="T1" fmla="*/ 69 h 74"/>
                <a:gd name="T2" fmla="*/ 34 w 54"/>
                <a:gd name="T3" fmla="*/ 74 h 74"/>
                <a:gd name="T4" fmla="*/ 10 w 54"/>
                <a:gd name="T5" fmla="*/ 64 h 74"/>
                <a:gd name="T6" fmla="*/ 0 w 54"/>
                <a:gd name="T7" fmla="*/ 39 h 74"/>
                <a:gd name="T8" fmla="*/ 11 w 54"/>
                <a:gd name="T9" fmla="*/ 10 h 74"/>
                <a:gd name="T10" fmla="*/ 37 w 54"/>
                <a:gd name="T11" fmla="*/ 0 h 74"/>
                <a:gd name="T12" fmla="*/ 54 w 54"/>
                <a:gd name="T13" fmla="*/ 3 h 74"/>
                <a:gd name="T14" fmla="*/ 54 w 54"/>
                <a:gd name="T15" fmla="*/ 15 h 74"/>
                <a:gd name="T16" fmla="*/ 37 w 54"/>
                <a:gd name="T17" fmla="*/ 9 h 74"/>
                <a:gd name="T18" fmla="*/ 19 w 54"/>
                <a:gd name="T19" fmla="*/ 17 h 74"/>
                <a:gd name="T20" fmla="*/ 12 w 54"/>
                <a:gd name="T21" fmla="*/ 38 h 74"/>
                <a:gd name="T22" fmla="*/ 19 w 54"/>
                <a:gd name="T23" fmla="*/ 57 h 74"/>
                <a:gd name="T24" fmla="*/ 36 w 54"/>
                <a:gd name="T25" fmla="*/ 65 h 74"/>
                <a:gd name="T26" fmla="*/ 54 w 54"/>
                <a:gd name="T27" fmla="*/ 58 h 74"/>
                <a:gd name="T28" fmla="*/ 54 w 54"/>
                <a:gd name="T2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74">
                  <a:moveTo>
                    <a:pt x="54" y="69"/>
                  </a:moveTo>
                  <a:cubicBezTo>
                    <a:pt x="48" y="73"/>
                    <a:pt x="42" y="74"/>
                    <a:pt x="34" y="74"/>
                  </a:cubicBezTo>
                  <a:cubicBezTo>
                    <a:pt x="24" y="74"/>
                    <a:pt x="16" y="71"/>
                    <a:pt x="10" y="64"/>
                  </a:cubicBezTo>
                  <a:cubicBezTo>
                    <a:pt x="4" y="58"/>
                    <a:pt x="0" y="49"/>
                    <a:pt x="0" y="39"/>
                  </a:cubicBezTo>
                  <a:cubicBezTo>
                    <a:pt x="0" y="27"/>
                    <a:pt x="4" y="17"/>
                    <a:pt x="11" y="10"/>
                  </a:cubicBezTo>
                  <a:cubicBezTo>
                    <a:pt x="17" y="3"/>
                    <a:pt x="26" y="0"/>
                    <a:pt x="37" y="0"/>
                  </a:cubicBezTo>
                  <a:cubicBezTo>
                    <a:pt x="44" y="0"/>
                    <a:pt x="49" y="1"/>
                    <a:pt x="54" y="3"/>
                  </a:cubicBezTo>
                  <a:cubicBezTo>
                    <a:pt x="54" y="15"/>
                    <a:pt x="54" y="15"/>
                    <a:pt x="54" y="15"/>
                  </a:cubicBezTo>
                  <a:cubicBezTo>
                    <a:pt x="49" y="11"/>
                    <a:pt x="43" y="9"/>
                    <a:pt x="37" y="9"/>
                  </a:cubicBezTo>
                  <a:cubicBezTo>
                    <a:pt x="30" y="9"/>
                    <a:pt x="24" y="12"/>
                    <a:pt x="19" y="17"/>
                  </a:cubicBezTo>
                  <a:cubicBezTo>
                    <a:pt x="14" y="22"/>
                    <a:pt x="12" y="29"/>
                    <a:pt x="12" y="38"/>
                  </a:cubicBezTo>
                  <a:cubicBezTo>
                    <a:pt x="12" y="46"/>
                    <a:pt x="14" y="52"/>
                    <a:pt x="19" y="57"/>
                  </a:cubicBezTo>
                  <a:cubicBezTo>
                    <a:pt x="23" y="62"/>
                    <a:pt x="29" y="65"/>
                    <a:pt x="36" y="65"/>
                  </a:cubicBezTo>
                  <a:cubicBezTo>
                    <a:pt x="43" y="65"/>
                    <a:pt x="48" y="62"/>
                    <a:pt x="54" y="58"/>
                  </a:cubicBezTo>
                  <a:lnTo>
                    <a:pt x="5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10" name="Freeform 83"/>
            <p:cNvSpPr>
              <a:spLocks noEditPoints="1"/>
            </p:cNvSpPr>
            <p:nvPr/>
          </p:nvSpPr>
          <p:spPr bwMode="auto">
            <a:xfrm>
              <a:off x="1102" y="149"/>
              <a:ext cx="147" cy="178"/>
            </a:xfrm>
            <a:custGeom>
              <a:avLst/>
              <a:gdLst>
                <a:gd name="T0" fmla="*/ 62 w 62"/>
                <a:gd name="T1" fmla="*/ 40 h 74"/>
                <a:gd name="T2" fmla="*/ 11 w 62"/>
                <a:gd name="T3" fmla="*/ 40 h 74"/>
                <a:gd name="T4" fmla="*/ 18 w 62"/>
                <a:gd name="T5" fmla="*/ 58 h 74"/>
                <a:gd name="T6" fmla="*/ 35 w 62"/>
                <a:gd name="T7" fmla="*/ 65 h 74"/>
                <a:gd name="T8" fmla="*/ 57 w 62"/>
                <a:gd name="T9" fmla="*/ 57 h 74"/>
                <a:gd name="T10" fmla="*/ 57 w 62"/>
                <a:gd name="T11" fmla="*/ 67 h 74"/>
                <a:gd name="T12" fmla="*/ 32 w 62"/>
                <a:gd name="T13" fmla="*/ 74 h 74"/>
                <a:gd name="T14" fmla="*/ 8 w 62"/>
                <a:gd name="T15" fmla="*/ 64 h 74"/>
                <a:gd name="T16" fmla="*/ 0 w 62"/>
                <a:gd name="T17" fmla="*/ 37 h 74"/>
                <a:gd name="T18" fmla="*/ 9 w 62"/>
                <a:gd name="T19" fmla="*/ 10 h 74"/>
                <a:gd name="T20" fmla="*/ 32 w 62"/>
                <a:gd name="T21" fmla="*/ 0 h 74"/>
                <a:gd name="T22" fmla="*/ 54 w 62"/>
                <a:gd name="T23" fmla="*/ 9 h 74"/>
                <a:gd name="T24" fmla="*/ 62 w 62"/>
                <a:gd name="T25" fmla="*/ 34 h 74"/>
                <a:gd name="T26" fmla="*/ 62 w 62"/>
                <a:gd name="T27" fmla="*/ 40 h 74"/>
                <a:gd name="T28" fmla="*/ 50 w 62"/>
                <a:gd name="T29" fmla="*/ 30 h 74"/>
                <a:gd name="T30" fmla="*/ 45 w 62"/>
                <a:gd name="T31" fmla="*/ 15 h 74"/>
                <a:gd name="T32" fmla="*/ 32 w 62"/>
                <a:gd name="T33" fmla="*/ 9 h 74"/>
                <a:gd name="T34" fmla="*/ 18 w 62"/>
                <a:gd name="T35" fmla="*/ 15 h 74"/>
                <a:gd name="T36" fmla="*/ 12 w 62"/>
                <a:gd name="T37" fmla="*/ 30 h 74"/>
                <a:gd name="T38" fmla="*/ 50 w 62"/>
                <a:gd name="T39" fmla="*/ 3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74">
                  <a:moveTo>
                    <a:pt x="62" y="40"/>
                  </a:moveTo>
                  <a:cubicBezTo>
                    <a:pt x="11" y="40"/>
                    <a:pt x="11" y="40"/>
                    <a:pt x="11" y="40"/>
                  </a:cubicBezTo>
                  <a:cubicBezTo>
                    <a:pt x="12" y="48"/>
                    <a:pt x="14" y="54"/>
                    <a:pt x="18" y="58"/>
                  </a:cubicBezTo>
                  <a:cubicBezTo>
                    <a:pt x="22" y="62"/>
                    <a:pt x="27" y="65"/>
                    <a:pt x="35" y="65"/>
                  </a:cubicBezTo>
                  <a:cubicBezTo>
                    <a:pt x="43" y="65"/>
                    <a:pt x="50" y="62"/>
                    <a:pt x="57" y="57"/>
                  </a:cubicBezTo>
                  <a:cubicBezTo>
                    <a:pt x="57" y="67"/>
                    <a:pt x="57" y="67"/>
                    <a:pt x="57" y="67"/>
                  </a:cubicBezTo>
                  <a:cubicBezTo>
                    <a:pt x="50" y="72"/>
                    <a:pt x="42" y="74"/>
                    <a:pt x="32" y="74"/>
                  </a:cubicBezTo>
                  <a:cubicBezTo>
                    <a:pt x="22" y="74"/>
                    <a:pt x="14" y="71"/>
                    <a:pt x="8" y="64"/>
                  </a:cubicBezTo>
                  <a:cubicBezTo>
                    <a:pt x="2" y="58"/>
                    <a:pt x="0" y="49"/>
                    <a:pt x="0" y="37"/>
                  </a:cubicBezTo>
                  <a:cubicBezTo>
                    <a:pt x="0" y="26"/>
                    <a:pt x="3" y="17"/>
                    <a:pt x="9" y="10"/>
                  </a:cubicBezTo>
                  <a:cubicBezTo>
                    <a:pt x="15" y="3"/>
                    <a:pt x="23" y="0"/>
                    <a:pt x="32" y="0"/>
                  </a:cubicBezTo>
                  <a:cubicBezTo>
                    <a:pt x="42" y="0"/>
                    <a:pt x="49" y="3"/>
                    <a:pt x="54" y="9"/>
                  </a:cubicBezTo>
                  <a:cubicBezTo>
                    <a:pt x="59" y="15"/>
                    <a:pt x="62" y="23"/>
                    <a:pt x="62" y="34"/>
                  </a:cubicBezTo>
                  <a:lnTo>
                    <a:pt x="62" y="40"/>
                  </a:lnTo>
                  <a:close/>
                  <a:moveTo>
                    <a:pt x="50" y="30"/>
                  </a:moveTo>
                  <a:cubicBezTo>
                    <a:pt x="50" y="23"/>
                    <a:pt x="48" y="18"/>
                    <a:pt x="45" y="15"/>
                  </a:cubicBezTo>
                  <a:cubicBezTo>
                    <a:pt x="42" y="11"/>
                    <a:pt x="38" y="9"/>
                    <a:pt x="32" y="9"/>
                  </a:cubicBezTo>
                  <a:cubicBezTo>
                    <a:pt x="27" y="9"/>
                    <a:pt x="22" y="11"/>
                    <a:pt x="18" y="15"/>
                  </a:cubicBezTo>
                  <a:cubicBezTo>
                    <a:pt x="15" y="19"/>
                    <a:pt x="12" y="24"/>
                    <a:pt x="12" y="30"/>
                  </a:cubicBezTo>
                  <a:lnTo>
                    <a:pt x="5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11" name="Freeform 84"/>
            <p:cNvSpPr>
              <a:spLocks/>
            </p:cNvSpPr>
            <p:nvPr/>
          </p:nvSpPr>
          <p:spPr bwMode="auto">
            <a:xfrm>
              <a:off x="1313" y="79"/>
              <a:ext cx="138" cy="248"/>
            </a:xfrm>
            <a:custGeom>
              <a:avLst/>
              <a:gdLst>
                <a:gd name="T0" fmla="*/ 58 w 58"/>
                <a:gd name="T1" fmla="*/ 73 h 103"/>
                <a:gd name="T2" fmla="*/ 48 w 58"/>
                <a:gd name="T3" fmla="*/ 95 h 103"/>
                <a:gd name="T4" fmla="*/ 23 w 58"/>
                <a:gd name="T5" fmla="*/ 103 h 103"/>
                <a:gd name="T6" fmla="*/ 0 w 58"/>
                <a:gd name="T7" fmla="*/ 98 h 103"/>
                <a:gd name="T8" fmla="*/ 0 w 58"/>
                <a:gd name="T9" fmla="*/ 85 h 103"/>
                <a:gd name="T10" fmla="*/ 23 w 58"/>
                <a:gd name="T11" fmla="*/ 93 h 103"/>
                <a:gd name="T12" fmla="*/ 40 w 58"/>
                <a:gd name="T13" fmla="*/ 88 h 103"/>
                <a:gd name="T14" fmla="*/ 46 w 58"/>
                <a:gd name="T15" fmla="*/ 74 h 103"/>
                <a:gd name="T16" fmla="*/ 18 w 58"/>
                <a:gd name="T17" fmla="*/ 55 h 103"/>
                <a:gd name="T18" fmla="*/ 10 w 58"/>
                <a:gd name="T19" fmla="*/ 55 h 103"/>
                <a:gd name="T20" fmla="*/ 10 w 58"/>
                <a:gd name="T21" fmla="*/ 45 h 103"/>
                <a:gd name="T22" fmla="*/ 18 w 58"/>
                <a:gd name="T23" fmla="*/ 45 h 103"/>
                <a:gd name="T24" fmla="*/ 43 w 58"/>
                <a:gd name="T25" fmla="*/ 27 h 103"/>
                <a:gd name="T26" fmla="*/ 24 w 58"/>
                <a:gd name="T27" fmla="*/ 10 h 103"/>
                <a:gd name="T28" fmla="*/ 4 w 58"/>
                <a:gd name="T29" fmla="*/ 17 h 103"/>
                <a:gd name="T30" fmla="*/ 4 w 58"/>
                <a:gd name="T31" fmla="*/ 6 h 103"/>
                <a:gd name="T32" fmla="*/ 27 w 58"/>
                <a:gd name="T33" fmla="*/ 0 h 103"/>
                <a:gd name="T34" fmla="*/ 47 w 58"/>
                <a:gd name="T35" fmla="*/ 7 h 103"/>
                <a:gd name="T36" fmla="*/ 54 w 58"/>
                <a:gd name="T37" fmla="*/ 24 h 103"/>
                <a:gd name="T38" fmla="*/ 34 w 58"/>
                <a:gd name="T39" fmla="*/ 49 h 103"/>
                <a:gd name="T40" fmla="*/ 34 w 58"/>
                <a:gd name="T41" fmla="*/ 50 h 103"/>
                <a:gd name="T42" fmla="*/ 51 w 58"/>
                <a:gd name="T43" fmla="*/ 57 h 103"/>
                <a:gd name="T44" fmla="*/ 58 w 58"/>
                <a:gd name="T45"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103">
                  <a:moveTo>
                    <a:pt x="58" y="73"/>
                  </a:moveTo>
                  <a:cubicBezTo>
                    <a:pt x="58" y="82"/>
                    <a:pt x="55" y="89"/>
                    <a:pt x="48" y="95"/>
                  </a:cubicBezTo>
                  <a:cubicBezTo>
                    <a:pt x="42" y="100"/>
                    <a:pt x="33" y="103"/>
                    <a:pt x="23" y="103"/>
                  </a:cubicBezTo>
                  <a:cubicBezTo>
                    <a:pt x="13" y="103"/>
                    <a:pt x="6" y="101"/>
                    <a:pt x="0" y="98"/>
                  </a:cubicBezTo>
                  <a:cubicBezTo>
                    <a:pt x="0" y="85"/>
                    <a:pt x="0" y="85"/>
                    <a:pt x="0" y="85"/>
                  </a:cubicBezTo>
                  <a:cubicBezTo>
                    <a:pt x="7" y="91"/>
                    <a:pt x="15" y="93"/>
                    <a:pt x="23" y="93"/>
                  </a:cubicBezTo>
                  <a:cubicBezTo>
                    <a:pt x="30" y="93"/>
                    <a:pt x="36" y="92"/>
                    <a:pt x="40" y="88"/>
                  </a:cubicBezTo>
                  <a:cubicBezTo>
                    <a:pt x="44" y="85"/>
                    <a:pt x="46" y="80"/>
                    <a:pt x="46" y="74"/>
                  </a:cubicBezTo>
                  <a:cubicBezTo>
                    <a:pt x="46" y="61"/>
                    <a:pt x="37" y="55"/>
                    <a:pt x="18" y="55"/>
                  </a:cubicBezTo>
                  <a:cubicBezTo>
                    <a:pt x="10" y="55"/>
                    <a:pt x="10" y="55"/>
                    <a:pt x="10" y="55"/>
                  </a:cubicBezTo>
                  <a:cubicBezTo>
                    <a:pt x="10" y="45"/>
                    <a:pt x="10" y="45"/>
                    <a:pt x="10" y="45"/>
                  </a:cubicBezTo>
                  <a:cubicBezTo>
                    <a:pt x="18" y="45"/>
                    <a:pt x="18" y="45"/>
                    <a:pt x="18" y="45"/>
                  </a:cubicBezTo>
                  <a:cubicBezTo>
                    <a:pt x="34" y="45"/>
                    <a:pt x="43" y="39"/>
                    <a:pt x="43" y="27"/>
                  </a:cubicBezTo>
                  <a:cubicBezTo>
                    <a:pt x="43" y="16"/>
                    <a:pt x="36" y="10"/>
                    <a:pt x="24" y="10"/>
                  </a:cubicBezTo>
                  <a:cubicBezTo>
                    <a:pt x="17" y="10"/>
                    <a:pt x="10" y="12"/>
                    <a:pt x="4" y="17"/>
                  </a:cubicBezTo>
                  <a:cubicBezTo>
                    <a:pt x="4" y="6"/>
                    <a:pt x="4" y="6"/>
                    <a:pt x="4" y="6"/>
                  </a:cubicBezTo>
                  <a:cubicBezTo>
                    <a:pt x="10" y="2"/>
                    <a:pt x="18" y="0"/>
                    <a:pt x="27" y="0"/>
                  </a:cubicBezTo>
                  <a:cubicBezTo>
                    <a:pt x="35" y="0"/>
                    <a:pt x="42" y="3"/>
                    <a:pt x="47" y="7"/>
                  </a:cubicBezTo>
                  <a:cubicBezTo>
                    <a:pt x="52" y="11"/>
                    <a:pt x="54" y="17"/>
                    <a:pt x="54" y="24"/>
                  </a:cubicBezTo>
                  <a:cubicBezTo>
                    <a:pt x="54" y="37"/>
                    <a:pt x="48" y="45"/>
                    <a:pt x="34" y="49"/>
                  </a:cubicBezTo>
                  <a:cubicBezTo>
                    <a:pt x="34" y="50"/>
                    <a:pt x="34" y="50"/>
                    <a:pt x="34" y="50"/>
                  </a:cubicBezTo>
                  <a:cubicBezTo>
                    <a:pt x="41" y="50"/>
                    <a:pt x="47" y="53"/>
                    <a:pt x="51" y="57"/>
                  </a:cubicBezTo>
                  <a:cubicBezTo>
                    <a:pt x="56" y="61"/>
                    <a:pt x="58" y="67"/>
                    <a:pt x="58"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12" name="Freeform 85"/>
            <p:cNvSpPr>
              <a:spLocks noEditPoints="1"/>
            </p:cNvSpPr>
            <p:nvPr/>
          </p:nvSpPr>
          <p:spPr bwMode="auto">
            <a:xfrm>
              <a:off x="1484" y="79"/>
              <a:ext cx="149" cy="248"/>
            </a:xfrm>
            <a:custGeom>
              <a:avLst/>
              <a:gdLst>
                <a:gd name="T0" fmla="*/ 63 w 63"/>
                <a:gd name="T1" fmla="*/ 70 h 103"/>
                <a:gd name="T2" fmla="*/ 59 w 63"/>
                <a:gd name="T3" fmla="*/ 87 h 103"/>
                <a:gd name="T4" fmla="*/ 47 w 63"/>
                <a:gd name="T5" fmla="*/ 99 h 103"/>
                <a:gd name="T6" fmla="*/ 31 w 63"/>
                <a:gd name="T7" fmla="*/ 103 h 103"/>
                <a:gd name="T8" fmla="*/ 8 w 63"/>
                <a:gd name="T9" fmla="*/ 91 h 103"/>
                <a:gd name="T10" fmla="*/ 0 w 63"/>
                <a:gd name="T11" fmla="*/ 58 h 103"/>
                <a:gd name="T12" fmla="*/ 5 w 63"/>
                <a:gd name="T13" fmla="*/ 28 h 103"/>
                <a:gd name="T14" fmla="*/ 19 w 63"/>
                <a:gd name="T15" fmla="*/ 7 h 103"/>
                <a:gd name="T16" fmla="*/ 40 w 63"/>
                <a:gd name="T17" fmla="*/ 0 h 103"/>
                <a:gd name="T18" fmla="*/ 57 w 63"/>
                <a:gd name="T19" fmla="*/ 3 h 103"/>
                <a:gd name="T20" fmla="*/ 57 w 63"/>
                <a:gd name="T21" fmla="*/ 14 h 103"/>
                <a:gd name="T22" fmla="*/ 40 w 63"/>
                <a:gd name="T23" fmla="*/ 10 h 103"/>
                <a:gd name="T24" fmla="*/ 19 w 63"/>
                <a:gd name="T25" fmla="*/ 22 h 103"/>
                <a:gd name="T26" fmla="*/ 11 w 63"/>
                <a:gd name="T27" fmla="*/ 53 h 103"/>
                <a:gd name="T28" fmla="*/ 12 w 63"/>
                <a:gd name="T29" fmla="*/ 53 h 103"/>
                <a:gd name="T30" fmla="*/ 34 w 63"/>
                <a:gd name="T31" fmla="*/ 39 h 103"/>
                <a:gd name="T32" fmla="*/ 55 w 63"/>
                <a:gd name="T33" fmla="*/ 48 h 103"/>
                <a:gd name="T34" fmla="*/ 63 w 63"/>
                <a:gd name="T35" fmla="*/ 70 h 103"/>
                <a:gd name="T36" fmla="*/ 51 w 63"/>
                <a:gd name="T37" fmla="*/ 71 h 103"/>
                <a:gd name="T38" fmla="*/ 46 w 63"/>
                <a:gd name="T39" fmla="*/ 55 h 103"/>
                <a:gd name="T40" fmla="*/ 32 w 63"/>
                <a:gd name="T41" fmla="*/ 49 h 103"/>
                <a:gd name="T42" fmla="*/ 18 w 63"/>
                <a:gd name="T43" fmla="*/ 55 h 103"/>
                <a:gd name="T44" fmla="*/ 12 w 63"/>
                <a:gd name="T45" fmla="*/ 69 h 103"/>
                <a:gd name="T46" fmla="*/ 18 w 63"/>
                <a:gd name="T47" fmla="*/ 86 h 103"/>
                <a:gd name="T48" fmla="*/ 32 w 63"/>
                <a:gd name="T49" fmla="*/ 93 h 103"/>
                <a:gd name="T50" fmla="*/ 46 w 63"/>
                <a:gd name="T51" fmla="*/ 87 h 103"/>
                <a:gd name="T52" fmla="*/ 51 w 63"/>
                <a:gd name="T53" fmla="*/ 7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 h="103">
                  <a:moveTo>
                    <a:pt x="63" y="70"/>
                  </a:moveTo>
                  <a:cubicBezTo>
                    <a:pt x="63" y="76"/>
                    <a:pt x="61" y="82"/>
                    <a:pt x="59" y="87"/>
                  </a:cubicBezTo>
                  <a:cubicBezTo>
                    <a:pt x="56" y="92"/>
                    <a:pt x="52" y="96"/>
                    <a:pt x="47" y="99"/>
                  </a:cubicBezTo>
                  <a:cubicBezTo>
                    <a:pt x="43" y="102"/>
                    <a:pt x="37" y="103"/>
                    <a:pt x="31" y="103"/>
                  </a:cubicBezTo>
                  <a:cubicBezTo>
                    <a:pt x="22" y="103"/>
                    <a:pt x="14" y="99"/>
                    <a:pt x="8" y="91"/>
                  </a:cubicBezTo>
                  <a:cubicBezTo>
                    <a:pt x="2" y="83"/>
                    <a:pt x="0" y="72"/>
                    <a:pt x="0" y="58"/>
                  </a:cubicBezTo>
                  <a:cubicBezTo>
                    <a:pt x="0" y="46"/>
                    <a:pt x="1" y="36"/>
                    <a:pt x="5" y="28"/>
                  </a:cubicBezTo>
                  <a:cubicBezTo>
                    <a:pt x="8" y="19"/>
                    <a:pt x="13" y="12"/>
                    <a:pt x="19" y="7"/>
                  </a:cubicBezTo>
                  <a:cubicBezTo>
                    <a:pt x="25" y="3"/>
                    <a:pt x="32" y="0"/>
                    <a:pt x="40" y="0"/>
                  </a:cubicBezTo>
                  <a:cubicBezTo>
                    <a:pt x="47" y="0"/>
                    <a:pt x="52" y="1"/>
                    <a:pt x="57" y="3"/>
                  </a:cubicBezTo>
                  <a:cubicBezTo>
                    <a:pt x="57" y="14"/>
                    <a:pt x="57" y="14"/>
                    <a:pt x="57" y="14"/>
                  </a:cubicBezTo>
                  <a:cubicBezTo>
                    <a:pt x="52" y="11"/>
                    <a:pt x="46" y="10"/>
                    <a:pt x="40" y="10"/>
                  </a:cubicBezTo>
                  <a:cubicBezTo>
                    <a:pt x="32" y="10"/>
                    <a:pt x="25" y="14"/>
                    <a:pt x="19" y="22"/>
                  </a:cubicBezTo>
                  <a:cubicBezTo>
                    <a:pt x="14" y="30"/>
                    <a:pt x="11" y="40"/>
                    <a:pt x="11" y="53"/>
                  </a:cubicBezTo>
                  <a:cubicBezTo>
                    <a:pt x="12" y="53"/>
                    <a:pt x="12" y="53"/>
                    <a:pt x="12" y="53"/>
                  </a:cubicBezTo>
                  <a:cubicBezTo>
                    <a:pt x="16" y="44"/>
                    <a:pt x="24" y="39"/>
                    <a:pt x="34" y="39"/>
                  </a:cubicBezTo>
                  <a:cubicBezTo>
                    <a:pt x="43" y="39"/>
                    <a:pt x="50" y="42"/>
                    <a:pt x="55" y="48"/>
                  </a:cubicBezTo>
                  <a:cubicBezTo>
                    <a:pt x="60" y="53"/>
                    <a:pt x="63" y="61"/>
                    <a:pt x="63" y="70"/>
                  </a:cubicBezTo>
                  <a:close/>
                  <a:moveTo>
                    <a:pt x="51" y="71"/>
                  </a:moveTo>
                  <a:cubicBezTo>
                    <a:pt x="51" y="64"/>
                    <a:pt x="49" y="59"/>
                    <a:pt x="46" y="55"/>
                  </a:cubicBezTo>
                  <a:cubicBezTo>
                    <a:pt x="43" y="51"/>
                    <a:pt x="38" y="49"/>
                    <a:pt x="32" y="49"/>
                  </a:cubicBezTo>
                  <a:cubicBezTo>
                    <a:pt x="26" y="49"/>
                    <a:pt x="22" y="51"/>
                    <a:pt x="18" y="55"/>
                  </a:cubicBezTo>
                  <a:cubicBezTo>
                    <a:pt x="14" y="59"/>
                    <a:pt x="12" y="63"/>
                    <a:pt x="12" y="69"/>
                  </a:cubicBezTo>
                  <a:cubicBezTo>
                    <a:pt x="12" y="76"/>
                    <a:pt x="14" y="82"/>
                    <a:pt x="18" y="86"/>
                  </a:cubicBezTo>
                  <a:cubicBezTo>
                    <a:pt x="21" y="91"/>
                    <a:pt x="26" y="93"/>
                    <a:pt x="32" y="93"/>
                  </a:cubicBezTo>
                  <a:cubicBezTo>
                    <a:pt x="38" y="93"/>
                    <a:pt x="42" y="91"/>
                    <a:pt x="46" y="87"/>
                  </a:cubicBezTo>
                  <a:cubicBezTo>
                    <a:pt x="49" y="83"/>
                    <a:pt x="51" y="78"/>
                    <a:pt x="51"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13" name="Freeform 86"/>
            <p:cNvSpPr>
              <a:spLocks/>
            </p:cNvSpPr>
            <p:nvPr/>
          </p:nvSpPr>
          <p:spPr bwMode="auto">
            <a:xfrm>
              <a:off x="1664" y="84"/>
              <a:ext cx="133" cy="243"/>
            </a:xfrm>
            <a:custGeom>
              <a:avLst/>
              <a:gdLst>
                <a:gd name="T0" fmla="*/ 56 w 56"/>
                <a:gd name="T1" fmla="*/ 69 h 101"/>
                <a:gd name="T2" fmla="*/ 46 w 56"/>
                <a:gd name="T3" fmla="*/ 92 h 101"/>
                <a:gd name="T4" fmla="*/ 21 w 56"/>
                <a:gd name="T5" fmla="*/ 101 h 101"/>
                <a:gd name="T6" fmla="*/ 0 w 56"/>
                <a:gd name="T7" fmla="*/ 97 h 101"/>
                <a:gd name="T8" fmla="*/ 0 w 56"/>
                <a:gd name="T9" fmla="*/ 85 h 101"/>
                <a:gd name="T10" fmla="*/ 21 w 56"/>
                <a:gd name="T11" fmla="*/ 91 h 101"/>
                <a:gd name="T12" fmla="*/ 38 w 56"/>
                <a:gd name="T13" fmla="*/ 85 h 101"/>
                <a:gd name="T14" fmla="*/ 44 w 56"/>
                <a:gd name="T15" fmla="*/ 70 h 101"/>
                <a:gd name="T16" fmla="*/ 38 w 56"/>
                <a:gd name="T17" fmla="*/ 54 h 101"/>
                <a:gd name="T18" fmla="*/ 19 w 56"/>
                <a:gd name="T19" fmla="*/ 49 h 101"/>
                <a:gd name="T20" fmla="*/ 2 w 56"/>
                <a:gd name="T21" fmla="*/ 50 h 101"/>
                <a:gd name="T22" fmla="*/ 5 w 56"/>
                <a:gd name="T23" fmla="*/ 0 h 101"/>
                <a:gd name="T24" fmla="*/ 51 w 56"/>
                <a:gd name="T25" fmla="*/ 0 h 101"/>
                <a:gd name="T26" fmla="*/ 51 w 56"/>
                <a:gd name="T27" fmla="*/ 10 h 101"/>
                <a:gd name="T28" fmla="*/ 15 w 56"/>
                <a:gd name="T29" fmla="*/ 10 h 101"/>
                <a:gd name="T30" fmla="*/ 13 w 56"/>
                <a:gd name="T31" fmla="*/ 39 h 101"/>
                <a:gd name="T32" fmla="*/ 22 w 56"/>
                <a:gd name="T33" fmla="*/ 39 h 101"/>
                <a:gd name="T34" fmla="*/ 47 w 56"/>
                <a:gd name="T35" fmla="*/ 47 h 101"/>
                <a:gd name="T36" fmla="*/ 56 w 56"/>
                <a:gd name="T37"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101">
                  <a:moveTo>
                    <a:pt x="56" y="69"/>
                  </a:moveTo>
                  <a:cubicBezTo>
                    <a:pt x="56" y="79"/>
                    <a:pt x="53" y="86"/>
                    <a:pt x="46" y="92"/>
                  </a:cubicBezTo>
                  <a:cubicBezTo>
                    <a:pt x="40" y="98"/>
                    <a:pt x="31" y="101"/>
                    <a:pt x="21" y="101"/>
                  </a:cubicBezTo>
                  <a:cubicBezTo>
                    <a:pt x="11" y="101"/>
                    <a:pt x="4" y="100"/>
                    <a:pt x="0" y="97"/>
                  </a:cubicBezTo>
                  <a:cubicBezTo>
                    <a:pt x="0" y="85"/>
                    <a:pt x="0" y="85"/>
                    <a:pt x="0" y="85"/>
                  </a:cubicBezTo>
                  <a:cubicBezTo>
                    <a:pt x="7" y="89"/>
                    <a:pt x="14" y="91"/>
                    <a:pt x="21" y="91"/>
                  </a:cubicBezTo>
                  <a:cubicBezTo>
                    <a:pt x="28" y="91"/>
                    <a:pt x="33" y="89"/>
                    <a:pt x="38" y="85"/>
                  </a:cubicBezTo>
                  <a:cubicBezTo>
                    <a:pt x="42" y="82"/>
                    <a:pt x="44" y="76"/>
                    <a:pt x="44" y="70"/>
                  </a:cubicBezTo>
                  <a:cubicBezTo>
                    <a:pt x="44" y="63"/>
                    <a:pt x="42" y="58"/>
                    <a:pt x="38" y="54"/>
                  </a:cubicBezTo>
                  <a:cubicBezTo>
                    <a:pt x="33" y="51"/>
                    <a:pt x="27" y="49"/>
                    <a:pt x="19" y="49"/>
                  </a:cubicBezTo>
                  <a:cubicBezTo>
                    <a:pt x="12" y="49"/>
                    <a:pt x="6" y="49"/>
                    <a:pt x="2" y="50"/>
                  </a:cubicBezTo>
                  <a:cubicBezTo>
                    <a:pt x="5" y="0"/>
                    <a:pt x="5" y="0"/>
                    <a:pt x="5" y="0"/>
                  </a:cubicBezTo>
                  <a:cubicBezTo>
                    <a:pt x="51" y="0"/>
                    <a:pt x="51" y="0"/>
                    <a:pt x="51" y="0"/>
                  </a:cubicBezTo>
                  <a:cubicBezTo>
                    <a:pt x="51" y="10"/>
                    <a:pt x="51" y="10"/>
                    <a:pt x="51" y="10"/>
                  </a:cubicBezTo>
                  <a:cubicBezTo>
                    <a:pt x="15" y="10"/>
                    <a:pt x="15" y="10"/>
                    <a:pt x="15" y="10"/>
                  </a:cubicBezTo>
                  <a:cubicBezTo>
                    <a:pt x="13" y="39"/>
                    <a:pt x="13" y="39"/>
                    <a:pt x="13" y="39"/>
                  </a:cubicBezTo>
                  <a:cubicBezTo>
                    <a:pt x="22" y="39"/>
                    <a:pt x="22" y="39"/>
                    <a:pt x="22" y="39"/>
                  </a:cubicBezTo>
                  <a:cubicBezTo>
                    <a:pt x="33" y="39"/>
                    <a:pt x="41" y="42"/>
                    <a:pt x="47" y="47"/>
                  </a:cubicBezTo>
                  <a:cubicBezTo>
                    <a:pt x="53" y="52"/>
                    <a:pt x="56" y="59"/>
                    <a:pt x="5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grpSp>
      <p:grpSp>
        <p:nvGrpSpPr>
          <p:cNvPr id="214" name="Group 89"/>
          <p:cNvGrpSpPr>
            <a:grpSpLocks noChangeAspect="1"/>
          </p:cNvGrpSpPr>
          <p:nvPr/>
        </p:nvGrpSpPr>
        <p:grpSpPr bwMode="auto">
          <a:xfrm>
            <a:off x="9405454" y="1853281"/>
            <a:ext cx="2151327" cy="254682"/>
            <a:chOff x="1" y="3"/>
            <a:chExt cx="2796" cy="331"/>
          </a:xfrm>
          <a:solidFill>
            <a:srgbClr val="FFFFFF"/>
          </a:solidFill>
        </p:grpSpPr>
        <p:sp>
          <p:nvSpPr>
            <p:cNvPr id="215" name="Freeform 90"/>
            <p:cNvSpPr>
              <a:spLocks/>
            </p:cNvSpPr>
            <p:nvPr/>
          </p:nvSpPr>
          <p:spPr bwMode="auto">
            <a:xfrm>
              <a:off x="1" y="25"/>
              <a:ext cx="305" cy="304"/>
            </a:xfrm>
            <a:custGeom>
              <a:avLst/>
              <a:gdLst>
                <a:gd name="T0" fmla="*/ 129 w 129"/>
                <a:gd name="T1" fmla="*/ 126 h 126"/>
                <a:gd name="T2" fmla="*/ 114 w 129"/>
                <a:gd name="T3" fmla="*/ 126 h 126"/>
                <a:gd name="T4" fmla="*/ 114 w 129"/>
                <a:gd name="T5" fmla="*/ 41 h 126"/>
                <a:gd name="T6" fmla="*/ 115 w 129"/>
                <a:gd name="T7" fmla="*/ 17 h 126"/>
                <a:gd name="T8" fmla="*/ 115 w 129"/>
                <a:gd name="T9" fmla="*/ 17 h 126"/>
                <a:gd name="T10" fmla="*/ 111 w 129"/>
                <a:gd name="T11" fmla="*/ 29 h 126"/>
                <a:gd name="T12" fmla="*/ 68 w 129"/>
                <a:gd name="T13" fmla="*/ 126 h 126"/>
                <a:gd name="T14" fmla="*/ 61 w 129"/>
                <a:gd name="T15" fmla="*/ 126 h 126"/>
                <a:gd name="T16" fmla="*/ 18 w 129"/>
                <a:gd name="T17" fmla="*/ 30 h 126"/>
                <a:gd name="T18" fmla="*/ 14 w 129"/>
                <a:gd name="T19" fmla="*/ 17 h 126"/>
                <a:gd name="T20" fmla="*/ 14 w 129"/>
                <a:gd name="T21" fmla="*/ 17 h 126"/>
                <a:gd name="T22" fmla="*/ 14 w 129"/>
                <a:gd name="T23" fmla="*/ 41 h 126"/>
                <a:gd name="T24" fmla="*/ 14 w 129"/>
                <a:gd name="T25" fmla="*/ 126 h 126"/>
                <a:gd name="T26" fmla="*/ 0 w 129"/>
                <a:gd name="T27" fmla="*/ 126 h 126"/>
                <a:gd name="T28" fmla="*/ 0 w 129"/>
                <a:gd name="T29" fmla="*/ 0 h 126"/>
                <a:gd name="T30" fmla="*/ 20 w 129"/>
                <a:gd name="T31" fmla="*/ 0 h 126"/>
                <a:gd name="T32" fmla="*/ 58 w 129"/>
                <a:gd name="T33" fmla="*/ 88 h 126"/>
                <a:gd name="T34" fmla="*/ 64 w 129"/>
                <a:gd name="T35" fmla="*/ 103 h 126"/>
                <a:gd name="T36" fmla="*/ 65 w 129"/>
                <a:gd name="T37" fmla="*/ 103 h 126"/>
                <a:gd name="T38" fmla="*/ 71 w 129"/>
                <a:gd name="T39" fmla="*/ 87 h 126"/>
                <a:gd name="T40" fmla="*/ 110 w 129"/>
                <a:gd name="T41" fmla="*/ 0 h 126"/>
                <a:gd name="T42" fmla="*/ 129 w 129"/>
                <a:gd name="T43" fmla="*/ 0 h 126"/>
                <a:gd name="T44" fmla="*/ 129 w 129"/>
                <a:gd name="T4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6">
                  <a:moveTo>
                    <a:pt x="129" y="126"/>
                  </a:moveTo>
                  <a:cubicBezTo>
                    <a:pt x="114" y="126"/>
                    <a:pt x="114" y="126"/>
                    <a:pt x="114" y="126"/>
                  </a:cubicBezTo>
                  <a:cubicBezTo>
                    <a:pt x="114" y="41"/>
                    <a:pt x="114" y="41"/>
                    <a:pt x="114" y="41"/>
                  </a:cubicBezTo>
                  <a:cubicBezTo>
                    <a:pt x="114" y="35"/>
                    <a:pt x="114" y="26"/>
                    <a:pt x="115" y="17"/>
                  </a:cubicBezTo>
                  <a:cubicBezTo>
                    <a:pt x="115" y="17"/>
                    <a:pt x="115" y="17"/>
                    <a:pt x="115" y="17"/>
                  </a:cubicBezTo>
                  <a:cubicBezTo>
                    <a:pt x="114" y="22"/>
                    <a:pt x="112" y="26"/>
                    <a:pt x="111" y="29"/>
                  </a:cubicBezTo>
                  <a:cubicBezTo>
                    <a:pt x="68" y="126"/>
                    <a:pt x="68" y="126"/>
                    <a:pt x="68" y="126"/>
                  </a:cubicBezTo>
                  <a:cubicBezTo>
                    <a:pt x="61" y="126"/>
                    <a:pt x="61" y="126"/>
                    <a:pt x="61" y="126"/>
                  </a:cubicBezTo>
                  <a:cubicBezTo>
                    <a:pt x="18" y="30"/>
                    <a:pt x="18" y="30"/>
                    <a:pt x="18" y="30"/>
                  </a:cubicBezTo>
                  <a:cubicBezTo>
                    <a:pt x="17" y="27"/>
                    <a:pt x="15" y="23"/>
                    <a:pt x="14" y="17"/>
                  </a:cubicBezTo>
                  <a:cubicBezTo>
                    <a:pt x="14" y="17"/>
                    <a:pt x="14" y="17"/>
                    <a:pt x="14" y="17"/>
                  </a:cubicBezTo>
                  <a:cubicBezTo>
                    <a:pt x="14" y="22"/>
                    <a:pt x="14" y="30"/>
                    <a:pt x="14" y="41"/>
                  </a:cubicBezTo>
                  <a:cubicBezTo>
                    <a:pt x="14" y="126"/>
                    <a:pt x="14" y="126"/>
                    <a:pt x="14" y="126"/>
                  </a:cubicBezTo>
                  <a:cubicBezTo>
                    <a:pt x="0" y="126"/>
                    <a:pt x="0" y="126"/>
                    <a:pt x="0" y="126"/>
                  </a:cubicBezTo>
                  <a:cubicBezTo>
                    <a:pt x="0" y="0"/>
                    <a:pt x="0" y="0"/>
                    <a:pt x="0" y="0"/>
                  </a:cubicBezTo>
                  <a:cubicBezTo>
                    <a:pt x="20" y="0"/>
                    <a:pt x="20" y="0"/>
                    <a:pt x="20" y="0"/>
                  </a:cubicBezTo>
                  <a:cubicBezTo>
                    <a:pt x="58" y="88"/>
                    <a:pt x="58" y="88"/>
                    <a:pt x="58" y="88"/>
                  </a:cubicBezTo>
                  <a:cubicBezTo>
                    <a:pt x="61" y="94"/>
                    <a:pt x="63" y="99"/>
                    <a:pt x="64" y="103"/>
                  </a:cubicBezTo>
                  <a:cubicBezTo>
                    <a:pt x="65" y="103"/>
                    <a:pt x="65" y="103"/>
                    <a:pt x="65" y="103"/>
                  </a:cubicBezTo>
                  <a:cubicBezTo>
                    <a:pt x="67" y="96"/>
                    <a:pt x="69" y="91"/>
                    <a:pt x="71" y="87"/>
                  </a:cubicBezTo>
                  <a:cubicBezTo>
                    <a:pt x="110" y="0"/>
                    <a:pt x="110" y="0"/>
                    <a:pt x="110" y="0"/>
                  </a:cubicBezTo>
                  <a:cubicBezTo>
                    <a:pt x="129" y="0"/>
                    <a:pt x="129" y="0"/>
                    <a:pt x="129" y="0"/>
                  </a:cubicBezTo>
                  <a:lnTo>
                    <a:pt x="129"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16" name="Freeform 91"/>
            <p:cNvSpPr>
              <a:spLocks noEditPoints="1"/>
            </p:cNvSpPr>
            <p:nvPr/>
          </p:nvSpPr>
          <p:spPr bwMode="auto">
            <a:xfrm>
              <a:off x="368" y="11"/>
              <a:ext cx="45" cy="318"/>
            </a:xfrm>
            <a:custGeom>
              <a:avLst/>
              <a:gdLst>
                <a:gd name="T0" fmla="*/ 10 w 19"/>
                <a:gd name="T1" fmla="*/ 19 h 132"/>
                <a:gd name="T2" fmla="*/ 3 w 19"/>
                <a:gd name="T3" fmla="*/ 16 h 132"/>
                <a:gd name="T4" fmla="*/ 0 w 19"/>
                <a:gd name="T5" fmla="*/ 10 h 132"/>
                <a:gd name="T6" fmla="*/ 3 w 19"/>
                <a:gd name="T7" fmla="*/ 3 h 132"/>
                <a:gd name="T8" fmla="*/ 10 w 19"/>
                <a:gd name="T9" fmla="*/ 0 h 132"/>
                <a:gd name="T10" fmla="*/ 16 w 19"/>
                <a:gd name="T11" fmla="*/ 3 h 132"/>
                <a:gd name="T12" fmla="*/ 19 w 19"/>
                <a:gd name="T13" fmla="*/ 10 h 132"/>
                <a:gd name="T14" fmla="*/ 16 w 19"/>
                <a:gd name="T15" fmla="*/ 16 h 132"/>
                <a:gd name="T16" fmla="*/ 10 w 19"/>
                <a:gd name="T17" fmla="*/ 19 h 132"/>
                <a:gd name="T18" fmla="*/ 17 w 19"/>
                <a:gd name="T19" fmla="*/ 132 h 132"/>
                <a:gd name="T20" fmla="*/ 2 w 19"/>
                <a:gd name="T21" fmla="*/ 132 h 132"/>
                <a:gd name="T22" fmla="*/ 2 w 19"/>
                <a:gd name="T23" fmla="*/ 42 h 132"/>
                <a:gd name="T24" fmla="*/ 17 w 19"/>
                <a:gd name="T25" fmla="*/ 42 h 132"/>
                <a:gd name="T26" fmla="*/ 17 w 19"/>
                <a:gd name="T2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32">
                  <a:moveTo>
                    <a:pt x="10" y="19"/>
                  </a:moveTo>
                  <a:cubicBezTo>
                    <a:pt x="7" y="19"/>
                    <a:pt x="5" y="18"/>
                    <a:pt x="3" y="16"/>
                  </a:cubicBezTo>
                  <a:cubicBezTo>
                    <a:pt x="1" y="15"/>
                    <a:pt x="0" y="12"/>
                    <a:pt x="0" y="10"/>
                  </a:cubicBezTo>
                  <a:cubicBezTo>
                    <a:pt x="0" y="7"/>
                    <a:pt x="1" y="5"/>
                    <a:pt x="3" y="3"/>
                  </a:cubicBezTo>
                  <a:cubicBezTo>
                    <a:pt x="5" y="1"/>
                    <a:pt x="7" y="0"/>
                    <a:pt x="10" y="0"/>
                  </a:cubicBezTo>
                  <a:cubicBezTo>
                    <a:pt x="12" y="0"/>
                    <a:pt x="14" y="1"/>
                    <a:pt x="16" y="3"/>
                  </a:cubicBezTo>
                  <a:cubicBezTo>
                    <a:pt x="18" y="5"/>
                    <a:pt x="19" y="7"/>
                    <a:pt x="19" y="10"/>
                  </a:cubicBezTo>
                  <a:cubicBezTo>
                    <a:pt x="19" y="12"/>
                    <a:pt x="18" y="14"/>
                    <a:pt x="16" y="16"/>
                  </a:cubicBezTo>
                  <a:cubicBezTo>
                    <a:pt x="14" y="18"/>
                    <a:pt x="12" y="19"/>
                    <a:pt x="10" y="19"/>
                  </a:cubicBezTo>
                  <a:close/>
                  <a:moveTo>
                    <a:pt x="17" y="132"/>
                  </a:moveTo>
                  <a:cubicBezTo>
                    <a:pt x="2" y="132"/>
                    <a:pt x="2" y="132"/>
                    <a:pt x="2" y="132"/>
                  </a:cubicBezTo>
                  <a:cubicBezTo>
                    <a:pt x="2" y="42"/>
                    <a:pt x="2" y="42"/>
                    <a:pt x="2" y="42"/>
                  </a:cubicBezTo>
                  <a:cubicBezTo>
                    <a:pt x="17" y="42"/>
                    <a:pt x="17" y="42"/>
                    <a:pt x="17" y="42"/>
                  </a:cubicBezTo>
                  <a:lnTo>
                    <a:pt x="1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17" name="Freeform 92"/>
            <p:cNvSpPr>
              <a:spLocks/>
            </p:cNvSpPr>
            <p:nvPr/>
          </p:nvSpPr>
          <p:spPr bwMode="auto">
            <a:xfrm>
              <a:off x="455" y="107"/>
              <a:ext cx="161" cy="227"/>
            </a:xfrm>
            <a:custGeom>
              <a:avLst/>
              <a:gdLst>
                <a:gd name="T0" fmla="*/ 67 w 68"/>
                <a:gd name="T1" fmla="*/ 88 h 94"/>
                <a:gd name="T2" fmla="*/ 43 w 68"/>
                <a:gd name="T3" fmla="*/ 94 h 94"/>
                <a:gd name="T4" fmla="*/ 12 w 68"/>
                <a:gd name="T5" fmla="*/ 81 h 94"/>
                <a:gd name="T6" fmla="*/ 0 w 68"/>
                <a:gd name="T7" fmla="*/ 49 h 94"/>
                <a:gd name="T8" fmla="*/ 13 w 68"/>
                <a:gd name="T9" fmla="*/ 13 h 94"/>
                <a:gd name="T10" fmla="*/ 47 w 68"/>
                <a:gd name="T11" fmla="*/ 0 h 94"/>
                <a:gd name="T12" fmla="*/ 68 w 68"/>
                <a:gd name="T13" fmla="*/ 4 h 94"/>
                <a:gd name="T14" fmla="*/ 68 w 68"/>
                <a:gd name="T15" fmla="*/ 19 h 94"/>
                <a:gd name="T16" fmla="*/ 46 w 68"/>
                <a:gd name="T17" fmla="*/ 12 h 94"/>
                <a:gd name="T18" fmla="*/ 24 w 68"/>
                <a:gd name="T19" fmla="*/ 22 h 94"/>
                <a:gd name="T20" fmla="*/ 15 w 68"/>
                <a:gd name="T21" fmla="*/ 48 h 94"/>
                <a:gd name="T22" fmla="*/ 23 w 68"/>
                <a:gd name="T23" fmla="*/ 73 h 94"/>
                <a:gd name="T24" fmla="*/ 45 w 68"/>
                <a:gd name="T25" fmla="*/ 82 h 94"/>
                <a:gd name="T26" fmla="*/ 67 w 68"/>
                <a:gd name="T27" fmla="*/ 74 h 94"/>
                <a:gd name="T28" fmla="*/ 67 w 68"/>
                <a:gd name="T29" fmla="*/ 8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94">
                  <a:moveTo>
                    <a:pt x="67" y="88"/>
                  </a:moveTo>
                  <a:cubicBezTo>
                    <a:pt x="61" y="92"/>
                    <a:pt x="52" y="94"/>
                    <a:pt x="43" y="94"/>
                  </a:cubicBezTo>
                  <a:cubicBezTo>
                    <a:pt x="30" y="94"/>
                    <a:pt x="20" y="90"/>
                    <a:pt x="12" y="81"/>
                  </a:cubicBezTo>
                  <a:cubicBezTo>
                    <a:pt x="4" y="73"/>
                    <a:pt x="0" y="62"/>
                    <a:pt x="0" y="49"/>
                  </a:cubicBezTo>
                  <a:cubicBezTo>
                    <a:pt x="0" y="34"/>
                    <a:pt x="4" y="22"/>
                    <a:pt x="13" y="13"/>
                  </a:cubicBezTo>
                  <a:cubicBezTo>
                    <a:pt x="21" y="4"/>
                    <a:pt x="33" y="0"/>
                    <a:pt x="47" y="0"/>
                  </a:cubicBezTo>
                  <a:cubicBezTo>
                    <a:pt x="55" y="0"/>
                    <a:pt x="62" y="1"/>
                    <a:pt x="68" y="4"/>
                  </a:cubicBezTo>
                  <a:cubicBezTo>
                    <a:pt x="68" y="19"/>
                    <a:pt x="68" y="19"/>
                    <a:pt x="68" y="19"/>
                  </a:cubicBezTo>
                  <a:cubicBezTo>
                    <a:pt x="61" y="14"/>
                    <a:pt x="54" y="12"/>
                    <a:pt x="46" y="12"/>
                  </a:cubicBezTo>
                  <a:cubicBezTo>
                    <a:pt x="37" y="12"/>
                    <a:pt x="29" y="15"/>
                    <a:pt x="24" y="22"/>
                  </a:cubicBezTo>
                  <a:cubicBezTo>
                    <a:pt x="18" y="28"/>
                    <a:pt x="15" y="37"/>
                    <a:pt x="15" y="48"/>
                  </a:cubicBezTo>
                  <a:cubicBezTo>
                    <a:pt x="15" y="58"/>
                    <a:pt x="17" y="67"/>
                    <a:pt x="23" y="73"/>
                  </a:cubicBezTo>
                  <a:cubicBezTo>
                    <a:pt x="29" y="79"/>
                    <a:pt x="36" y="82"/>
                    <a:pt x="45" y="82"/>
                  </a:cubicBezTo>
                  <a:cubicBezTo>
                    <a:pt x="53" y="82"/>
                    <a:pt x="61" y="79"/>
                    <a:pt x="67" y="74"/>
                  </a:cubicBezTo>
                  <a:lnTo>
                    <a:pt x="67"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18" name="Freeform 93"/>
            <p:cNvSpPr>
              <a:spLocks/>
            </p:cNvSpPr>
            <p:nvPr/>
          </p:nvSpPr>
          <p:spPr bwMode="auto">
            <a:xfrm>
              <a:off x="661" y="107"/>
              <a:ext cx="109" cy="222"/>
            </a:xfrm>
            <a:custGeom>
              <a:avLst/>
              <a:gdLst>
                <a:gd name="T0" fmla="*/ 46 w 46"/>
                <a:gd name="T1" fmla="*/ 16 h 92"/>
                <a:gd name="T2" fmla="*/ 36 w 46"/>
                <a:gd name="T3" fmla="*/ 13 h 92"/>
                <a:gd name="T4" fmla="*/ 20 w 46"/>
                <a:gd name="T5" fmla="*/ 22 h 92"/>
                <a:gd name="T6" fmla="*/ 14 w 46"/>
                <a:gd name="T7" fmla="*/ 46 h 92"/>
                <a:gd name="T8" fmla="*/ 14 w 46"/>
                <a:gd name="T9" fmla="*/ 92 h 92"/>
                <a:gd name="T10" fmla="*/ 0 w 46"/>
                <a:gd name="T11" fmla="*/ 92 h 92"/>
                <a:gd name="T12" fmla="*/ 0 w 46"/>
                <a:gd name="T13" fmla="*/ 2 h 92"/>
                <a:gd name="T14" fmla="*/ 14 w 46"/>
                <a:gd name="T15" fmla="*/ 2 h 92"/>
                <a:gd name="T16" fmla="*/ 14 w 46"/>
                <a:gd name="T17" fmla="*/ 20 h 92"/>
                <a:gd name="T18" fmla="*/ 14 w 46"/>
                <a:gd name="T19" fmla="*/ 20 h 92"/>
                <a:gd name="T20" fmla="*/ 24 w 46"/>
                <a:gd name="T21" fmla="*/ 6 h 92"/>
                <a:gd name="T22" fmla="*/ 38 w 46"/>
                <a:gd name="T23" fmla="*/ 0 h 92"/>
                <a:gd name="T24" fmla="*/ 46 w 46"/>
                <a:gd name="T25" fmla="*/ 1 h 92"/>
                <a:gd name="T26" fmla="*/ 46 w 46"/>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92">
                  <a:moveTo>
                    <a:pt x="46" y="16"/>
                  </a:moveTo>
                  <a:cubicBezTo>
                    <a:pt x="44" y="14"/>
                    <a:pt x="40" y="13"/>
                    <a:pt x="36" y="13"/>
                  </a:cubicBezTo>
                  <a:cubicBezTo>
                    <a:pt x="29" y="13"/>
                    <a:pt x="24" y="16"/>
                    <a:pt x="20" y="22"/>
                  </a:cubicBezTo>
                  <a:cubicBezTo>
                    <a:pt x="16" y="28"/>
                    <a:pt x="14" y="36"/>
                    <a:pt x="14" y="46"/>
                  </a:cubicBezTo>
                  <a:cubicBezTo>
                    <a:pt x="14" y="92"/>
                    <a:pt x="14" y="92"/>
                    <a:pt x="14" y="92"/>
                  </a:cubicBezTo>
                  <a:cubicBezTo>
                    <a:pt x="0" y="92"/>
                    <a:pt x="0" y="92"/>
                    <a:pt x="0" y="92"/>
                  </a:cubicBezTo>
                  <a:cubicBezTo>
                    <a:pt x="0" y="2"/>
                    <a:pt x="0" y="2"/>
                    <a:pt x="0" y="2"/>
                  </a:cubicBezTo>
                  <a:cubicBezTo>
                    <a:pt x="14" y="2"/>
                    <a:pt x="14" y="2"/>
                    <a:pt x="14" y="2"/>
                  </a:cubicBezTo>
                  <a:cubicBezTo>
                    <a:pt x="14" y="20"/>
                    <a:pt x="14" y="20"/>
                    <a:pt x="14" y="20"/>
                  </a:cubicBezTo>
                  <a:cubicBezTo>
                    <a:pt x="14" y="20"/>
                    <a:pt x="14" y="20"/>
                    <a:pt x="14" y="20"/>
                  </a:cubicBezTo>
                  <a:cubicBezTo>
                    <a:pt x="16" y="14"/>
                    <a:pt x="20" y="9"/>
                    <a:pt x="24" y="6"/>
                  </a:cubicBezTo>
                  <a:cubicBezTo>
                    <a:pt x="28" y="2"/>
                    <a:pt x="33" y="0"/>
                    <a:pt x="38" y="0"/>
                  </a:cubicBezTo>
                  <a:cubicBezTo>
                    <a:pt x="42" y="0"/>
                    <a:pt x="44" y="1"/>
                    <a:pt x="46" y="1"/>
                  </a:cubicBezTo>
                  <a:lnTo>
                    <a:pt x="4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19" name="Freeform 94"/>
            <p:cNvSpPr>
              <a:spLocks noEditPoints="1"/>
            </p:cNvSpPr>
            <p:nvPr/>
          </p:nvSpPr>
          <p:spPr bwMode="auto">
            <a:xfrm>
              <a:off x="782" y="107"/>
              <a:ext cx="211" cy="227"/>
            </a:xfrm>
            <a:custGeom>
              <a:avLst/>
              <a:gdLst>
                <a:gd name="T0" fmla="*/ 44 w 89"/>
                <a:gd name="T1" fmla="*/ 94 h 94"/>
                <a:gd name="T2" fmla="*/ 12 w 89"/>
                <a:gd name="T3" fmla="*/ 81 h 94"/>
                <a:gd name="T4" fmla="*/ 0 w 89"/>
                <a:gd name="T5" fmla="*/ 48 h 94"/>
                <a:gd name="T6" fmla="*/ 12 w 89"/>
                <a:gd name="T7" fmla="*/ 12 h 94"/>
                <a:gd name="T8" fmla="*/ 46 w 89"/>
                <a:gd name="T9" fmla="*/ 0 h 94"/>
                <a:gd name="T10" fmla="*/ 77 w 89"/>
                <a:gd name="T11" fmla="*/ 12 h 94"/>
                <a:gd name="T12" fmla="*/ 89 w 89"/>
                <a:gd name="T13" fmla="*/ 46 h 94"/>
                <a:gd name="T14" fmla="*/ 76 w 89"/>
                <a:gd name="T15" fmla="*/ 81 h 94"/>
                <a:gd name="T16" fmla="*/ 44 w 89"/>
                <a:gd name="T17" fmla="*/ 94 h 94"/>
                <a:gd name="T18" fmla="*/ 45 w 89"/>
                <a:gd name="T19" fmla="*/ 12 h 94"/>
                <a:gd name="T20" fmla="*/ 23 w 89"/>
                <a:gd name="T21" fmla="*/ 21 h 94"/>
                <a:gd name="T22" fmla="*/ 15 w 89"/>
                <a:gd name="T23" fmla="*/ 47 h 94"/>
                <a:gd name="T24" fmla="*/ 23 w 89"/>
                <a:gd name="T25" fmla="*/ 73 h 94"/>
                <a:gd name="T26" fmla="*/ 45 w 89"/>
                <a:gd name="T27" fmla="*/ 82 h 94"/>
                <a:gd name="T28" fmla="*/ 66 w 89"/>
                <a:gd name="T29" fmla="*/ 73 h 94"/>
                <a:gd name="T30" fmla="*/ 74 w 89"/>
                <a:gd name="T31" fmla="*/ 47 h 94"/>
                <a:gd name="T32" fmla="*/ 66 w 89"/>
                <a:gd name="T33" fmla="*/ 21 h 94"/>
                <a:gd name="T34" fmla="*/ 45 w 89"/>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94">
                  <a:moveTo>
                    <a:pt x="44" y="94"/>
                  </a:moveTo>
                  <a:cubicBezTo>
                    <a:pt x="30" y="94"/>
                    <a:pt x="20" y="90"/>
                    <a:pt x="12" y="81"/>
                  </a:cubicBezTo>
                  <a:cubicBezTo>
                    <a:pt x="4" y="73"/>
                    <a:pt x="0" y="62"/>
                    <a:pt x="0" y="48"/>
                  </a:cubicBezTo>
                  <a:cubicBezTo>
                    <a:pt x="0" y="33"/>
                    <a:pt x="4" y="21"/>
                    <a:pt x="12" y="12"/>
                  </a:cubicBezTo>
                  <a:cubicBezTo>
                    <a:pt x="21" y="4"/>
                    <a:pt x="32" y="0"/>
                    <a:pt x="46" y="0"/>
                  </a:cubicBezTo>
                  <a:cubicBezTo>
                    <a:pt x="59" y="0"/>
                    <a:pt x="70" y="4"/>
                    <a:pt x="77" y="12"/>
                  </a:cubicBezTo>
                  <a:cubicBezTo>
                    <a:pt x="85" y="20"/>
                    <a:pt x="89" y="32"/>
                    <a:pt x="89" y="46"/>
                  </a:cubicBezTo>
                  <a:cubicBezTo>
                    <a:pt x="89" y="61"/>
                    <a:pt x="84" y="72"/>
                    <a:pt x="76" y="81"/>
                  </a:cubicBezTo>
                  <a:cubicBezTo>
                    <a:pt x="68" y="90"/>
                    <a:pt x="57" y="94"/>
                    <a:pt x="44" y="94"/>
                  </a:cubicBezTo>
                  <a:close/>
                  <a:moveTo>
                    <a:pt x="45" y="12"/>
                  </a:moveTo>
                  <a:cubicBezTo>
                    <a:pt x="35" y="12"/>
                    <a:pt x="28" y="15"/>
                    <a:pt x="23" y="21"/>
                  </a:cubicBezTo>
                  <a:cubicBezTo>
                    <a:pt x="17" y="28"/>
                    <a:pt x="15" y="36"/>
                    <a:pt x="15" y="47"/>
                  </a:cubicBezTo>
                  <a:cubicBezTo>
                    <a:pt x="15" y="58"/>
                    <a:pt x="17" y="66"/>
                    <a:pt x="23" y="73"/>
                  </a:cubicBezTo>
                  <a:cubicBezTo>
                    <a:pt x="28" y="79"/>
                    <a:pt x="36" y="82"/>
                    <a:pt x="45" y="82"/>
                  </a:cubicBezTo>
                  <a:cubicBezTo>
                    <a:pt x="54" y="82"/>
                    <a:pt x="61" y="79"/>
                    <a:pt x="66" y="73"/>
                  </a:cubicBezTo>
                  <a:cubicBezTo>
                    <a:pt x="71" y="67"/>
                    <a:pt x="74" y="58"/>
                    <a:pt x="74" y="47"/>
                  </a:cubicBezTo>
                  <a:cubicBezTo>
                    <a:pt x="74" y="36"/>
                    <a:pt x="71" y="27"/>
                    <a:pt x="66" y="21"/>
                  </a:cubicBezTo>
                  <a:cubicBezTo>
                    <a:pt x="61" y="15"/>
                    <a:pt x="54" y="12"/>
                    <a:pt x="4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20" name="Freeform 95"/>
            <p:cNvSpPr>
              <a:spLocks/>
            </p:cNvSpPr>
            <p:nvPr/>
          </p:nvSpPr>
          <p:spPr bwMode="auto">
            <a:xfrm>
              <a:off x="1026" y="107"/>
              <a:ext cx="142" cy="227"/>
            </a:xfrm>
            <a:custGeom>
              <a:avLst/>
              <a:gdLst>
                <a:gd name="T0" fmla="*/ 0 w 60"/>
                <a:gd name="T1" fmla="*/ 89 h 94"/>
                <a:gd name="T2" fmla="*/ 0 w 60"/>
                <a:gd name="T3" fmla="*/ 73 h 94"/>
                <a:gd name="T4" fmla="*/ 26 w 60"/>
                <a:gd name="T5" fmla="*/ 82 h 94"/>
                <a:gd name="T6" fmla="*/ 45 w 60"/>
                <a:gd name="T7" fmla="*/ 69 h 94"/>
                <a:gd name="T8" fmla="*/ 44 w 60"/>
                <a:gd name="T9" fmla="*/ 63 h 94"/>
                <a:gd name="T10" fmla="*/ 39 w 60"/>
                <a:gd name="T11" fmla="*/ 59 h 94"/>
                <a:gd name="T12" fmla="*/ 33 w 60"/>
                <a:gd name="T13" fmla="*/ 55 h 94"/>
                <a:gd name="T14" fmla="*/ 25 w 60"/>
                <a:gd name="T15" fmla="*/ 52 h 94"/>
                <a:gd name="T16" fmla="*/ 14 w 60"/>
                <a:gd name="T17" fmla="*/ 47 h 94"/>
                <a:gd name="T18" fmla="*/ 7 w 60"/>
                <a:gd name="T19" fmla="*/ 42 h 94"/>
                <a:gd name="T20" fmla="*/ 2 w 60"/>
                <a:gd name="T21" fmla="*/ 35 h 94"/>
                <a:gd name="T22" fmla="*/ 1 w 60"/>
                <a:gd name="T23" fmla="*/ 26 h 94"/>
                <a:gd name="T24" fmla="*/ 3 w 60"/>
                <a:gd name="T25" fmla="*/ 14 h 94"/>
                <a:gd name="T26" fmla="*/ 11 w 60"/>
                <a:gd name="T27" fmla="*/ 6 h 94"/>
                <a:gd name="T28" fmla="*/ 22 w 60"/>
                <a:gd name="T29" fmla="*/ 1 h 94"/>
                <a:gd name="T30" fmla="*/ 35 w 60"/>
                <a:gd name="T31" fmla="*/ 0 h 94"/>
                <a:gd name="T32" fmla="*/ 56 w 60"/>
                <a:gd name="T33" fmla="*/ 4 h 94"/>
                <a:gd name="T34" fmla="*/ 56 w 60"/>
                <a:gd name="T35" fmla="*/ 18 h 94"/>
                <a:gd name="T36" fmla="*/ 33 w 60"/>
                <a:gd name="T37" fmla="*/ 12 h 94"/>
                <a:gd name="T38" fmla="*/ 26 w 60"/>
                <a:gd name="T39" fmla="*/ 13 h 94"/>
                <a:gd name="T40" fmla="*/ 20 w 60"/>
                <a:gd name="T41" fmla="*/ 15 h 94"/>
                <a:gd name="T42" fmla="*/ 17 w 60"/>
                <a:gd name="T43" fmla="*/ 19 h 94"/>
                <a:gd name="T44" fmla="*/ 15 w 60"/>
                <a:gd name="T45" fmla="*/ 24 h 94"/>
                <a:gd name="T46" fmla="*/ 17 w 60"/>
                <a:gd name="T47" fmla="*/ 30 h 94"/>
                <a:gd name="T48" fmla="*/ 20 w 60"/>
                <a:gd name="T49" fmla="*/ 35 h 94"/>
                <a:gd name="T50" fmla="*/ 26 w 60"/>
                <a:gd name="T51" fmla="*/ 38 h 94"/>
                <a:gd name="T52" fmla="*/ 34 w 60"/>
                <a:gd name="T53" fmla="*/ 41 h 94"/>
                <a:gd name="T54" fmla="*/ 45 w 60"/>
                <a:gd name="T55" fmla="*/ 46 h 94"/>
                <a:gd name="T56" fmla="*/ 53 w 60"/>
                <a:gd name="T57" fmla="*/ 51 h 94"/>
                <a:gd name="T58" fmla="*/ 58 w 60"/>
                <a:gd name="T59" fmla="*/ 58 h 94"/>
                <a:gd name="T60" fmla="*/ 60 w 60"/>
                <a:gd name="T61" fmla="*/ 68 h 94"/>
                <a:gd name="T62" fmla="*/ 57 w 60"/>
                <a:gd name="T63" fmla="*/ 79 h 94"/>
                <a:gd name="T64" fmla="*/ 49 w 60"/>
                <a:gd name="T65" fmla="*/ 87 h 94"/>
                <a:gd name="T66" fmla="*/ 38 w 60"/>
                <a:gd name="T67" fmla="*/ 92 h 94"/>
                <a:gd name="T68" fmla="*/ 24 w 60"/>
                <a:gd name="T69" fmla="*/ 94 h 94"/>
                <a:gd name="T70" fmla="*/ 0 w 60"/>
                <a:gd name="T71" fmla="*/ 8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94">
                  <a:moveTo>
                    <a:pt x="0" y="89"/>
                  </a:moveTo>
                  <a:cubicBezTo>
                    <a:pt x="0" y="73"/>
                    <a:pt x="0" y="73"/>
                    <a:pt x="0" y="73"/>
                  </a:cubicBezTo>
                  <a:cubicBezTo>
                    <a:pt x="8" y="79"/>
                    <a:pt x="17" y="82"/>
                    <a:pt x="26" y="82"/>
                  </a:cubicBezTo>
                  <a:cubicBezTo>
                    <a:pt x="39" y="82"/>
                    <a:pt x="45" y="78"/>
                    <a:pt x="45" y="69"/>
                  </a:cubicBezTo>
                  <a:cubicBezTo>
                    <a:pt x="45" y="67"/>
                    <a:pt x="45" y="65"/>
                    <a:pt x="44" y="63"/>
                  </a:cubicBezTo>
                  <a:cubicBezTo>
                    <a:pt x="43" y="61"/>
                    <a:pt x="41" y="60"/>
                    <a:pt x="39" y="59"/>
                  </a:cubicBezTo>
                  <a:cubicBezTo>
                    <a:pt x="37" y="57"/>
                    <a:pt x="35" y="56"/>
                    <a:pt x="33" y="55"/>
                  </a:cubicBezTo>
                  <a:cubicBezTo>
                    <a:pt x="30" y="54"/>
                    <a:pt x="28" y="53"/>
                    <a:pt x="25" y="52"/>
                  </a:cubicBezTo>
                  <a:cubicBezTo>
                    <a:pt x="21" y="50"/>
                    <a:pt x="17" y="49"/>
                    <a:pt x="14" y="47"/>
                  </a:cubicBezTo>
                  <a:cubicBezTo>
                    <a:pt x="11" y="45"/>
                    <a:pt x="9" y="44"/>
                    <a:pt x="7" y="42"/>
                  </a:cubicBezTo>
                  <a:cubicBezTo>
                    <a:pt x="5" y="40"/>
                    <a:pt x="3" y="37"/>
                    <a:pt x="2" y="35"/>
                  </a:cubicBezTo>
                  <a:cubicBezTo>
                    <a:pt x="1" y="32"/>
                    <a:pt x="1" y="29"/>
                    <a:pt x="1" y="26"/>
                  </a:cubicBezTo>
                  <a:cubicBezTo>
                    <a:pt x="1" y="21"/>
                    <a:pt x="2" y="18"/>
                    <a:pt x="3" y="14"/>
                  </a:cubicBezTo>
                  <a:cubicBezTo>
                    <a:pt x="5" y="11"/>
                    <a:pt x="8" y="8"/>
                    <a:pt x="11" y="6"/>
                  </a:cubicBezTo>
                  <a:cubicBezTo>
                    <a:pt x="14" y="4"/>
                    <a:pt x="18" y="2"/>
                    <a:pt x="22" y="1"/>
                  </a:cubicBezTo>
                  <a:cubicBezTo>
                    <a:pt x="26" y="0"/>
                    <a:pt x="31" y="0"/>
                    <a:pt x="35" y="0"/>
                  </a:cubicBezTo>
                  <a:cubicBezTo>
                    <a:pt x="43" y="0"/>
                    <a:pt x="50" y="1"/>
                    <a:pt x="56" y="4"/>
                  </a:cubicBezTo>
                  <a:cubicBezTo>
                    <a:pt x="56" y="18"/>
                    <a:pt x="56" y="18"/>
                    <a:pt x="56" y="18"/>
                  </a:cubicBezTo>
                  <a:cubicBezTo>
                    <a:pt x="49" y="14"/>
                    <a:pt x="42" y="12"/>
                    <a:pt x="33" y="12"/>
                  </a:cubicBezTo>
                  <a:cubicBezTo>
                    <a:pt x="30" y="12"/>
                    <a:pt x="28" y="12"/>
                    <a:pt x="26" y="13"/>
                  </a:cubicBezTo>
                  <a:cubicBezTo>
                    <a:pt x="24" y="13"/>
                    <a:pt x="22" y="14"/>
                    <a:pt x="20" y="15"/>
                  </a:cubicBezTo>
                  <a:cubicBezTo>
                    <a:pt x="19" y="16"/>
                    <a:pt x="17" y="18"/>
                    <a:pt x="17" y="19"/>
                  </a:cubicBezTo>
                  <a:cubicBezTo>
                    <a:pt x="16" y="21"/>
                    <a:pt x="15" y="23"/>
                    <a:pt x="15" y="24"/>
                  </a:cubicBezTo>
                  <a:cubicBezTo>
                    <a:pt x="15" y="27"/>
                    <a:pt x="16" y="29"/>
                    <a:pt x="17" y="30"/>
                  </a:cubicBezTo>
                  <a:cubicBezTo>
                    <a:pt x="17" y="32"/>
                    <a:pt x="19" y="33"/>
                    <a:pt x="20" y="35"/>
                  </a:cubicBezTo>
                  <a:cubicBezTo>
                    <a:pt x="22" y="36"/>
                    <a:pt x="24" y="37"/>
                    <a:pt x="26" y="38"/>
                  </a:cubicBezTo>
                  <a:cubicBezTo>
                    <a:pt x="29" y="39"/>
                    <a:pt x="31" y="40"/>
                    <a:pt x="34" y="41"/>
                  </a:cubicBezTo>
                  <a:cubicBezTo>
                    <a:pt x="38" y="43"/>
                    <a:pt x="42" y="44"/>
                    <a:pt x="45" y="46"/>
                  </a:cubicBezTo>
                  <a:cubicBezTo>
                    <a:pt x="48" y="47"/>
                    <a:pt x="51" y="49"/>
                    <a:pt x="53" y="51"/>
                  </a:cubicBezTo>
                  <a:cubicBezTo>
                    <a:pt x="55" y="53"/>
                    <a:pt x="57" y="56"/>
                    <a:pt x="58" y="58"/>
                  </a:cubicBezTo>
                  <a:cubicBezTo>
                    <a:pt x="59" y="61"/>
                    <a:pt x="60" y="64"/>
                    <a:pt x="60" y="68"/>
                  </a:cubicBezTo>
                  <a:cubicBezTo>
                    <a:pt x="60" y="72"/>
                    <a:pt x="59" y="76"/>
                    <a:pt x="57" y="79"/>
                  </a:cubicBezTo>
                  <a:cubicBezTo>
                    <a:pt x="55" y="83"/>
                    <a:pt x="53" y="85"/>
                    <a:pt x="49" y="87"/>
                  </a:cubicBezTo>
                  <a:cubicBezTo>
                    <a:pt x="46" y="90"/>
                    <a:pt x="42" y="91"/>
                    <a:pt x="38" y="92"/>
                  </a:cubicBezTo>
                  <a:cubicBezTo>
                    <a:pt x="34" y="93"/>
                    <a:pt x="29" y="94"/>
                    <a:pt x="24" y="94"/>
                  </a:cubicBezTo>
                  <a:cubicBezTo>
                    <a:pt x="15" y="94"/>
                    <a:pt x="7" y="92"/>
                    <a:pt x="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21" name="Freeform 96"/>
            <p:cNvSpPr>
              <a:spLocks noEditPoints="1"/>
            </p:cNvSpPr>
            <p:nvPr/>
          </p:nvSpPr>
          <p:spPr bwMode="auto">
            <a:xfrm>
              <a:off x="1192" y="107"/>
              <a:ext cx="208" cy="227"/>
            </a:xfrm>
            <a:custGeom>
              <a:avLst/>
              <a:gdLst>
                <a:gd name="T0" fmla="*/ 44 w 88"/>
                <a:gd name="T1" fmla="*/ 94 h 94"/>
                <a:gd name="T2" fmla="*/ 12 w 88"/>
                <a:gd name="T3" fmla="*/ 81 h 94"/>
                <a:gd name="T4" fmla="*/ 0 w 88"/>
                <a:gd name="T5" fmla="*/ 48 h 94"/>
                <a:gd name="T6" fmla="*/ 12 w 88"/>
                <a:gd name="T7" fmla="*/ 12 h 94"/>
                <a:gd name="T8" fmla="*/ 46 w 88"/>
                <a:gd name="T9" fmla="*/ 0 h 94"/>
                <a:gd name="T10" fmla="*/ 77 w 88"/>
                <a:gd name="T11" fmla="*/ 12 h 94"/>
                <a:gd name="T12" fmla="*/ 88 w 88"/>
                <a:gd name="T13" fmla="*/ 46 h 94"/>
                <a:gd name="T14" fmla="*/ 76 w 88"/>
                <a:gd name="T15" fmla="*/ 81 h 94"/>
                <a:gd name="T16" fmla="*/ 44 w 88"/>
                <a:gd name="T17" fmla="*/ 94 h 94"/>
                <a:gd name="T18" fmla="*/ 45 w 88"/>
                <a:gd name="T19" fmla="*/ 12 h 94"/>
                <a:gd name="T20" fmla="*/ 23 w 88"/>
                <a:gd name="T21" fmla="*/ 21 h 94"/>
                <a:gd name="T22" fmla="*/ 15 w 88"/>
                <a:gd name="T23" fmla="*/ 47 h 94"/>
                <a:gd name="T24" fmla="*/ 23 w 88"/>
                <a:gd name="T25" fmla="*/ 73 h 94"/>
                <a:gd name="T26" fmla="*/ 45 w 88"/>
                <a:gd name="T27" fmla="*/ 82 h 94"/>
                <a:gd name="T28" fmla="*/ 66 w 88"/>
                <a:gd name="T29" fmla="*/ 73 h 94"/>
                <a:gd name="T30" fmla="*/ 74 w 88"/>
                <a:gd name="T31" fmla="*/ 47 h 94"/>
                <a:gd name="T32" fmla="*/ 66 w 88"/>
                <a:gd name="T33" fmla="*/ 21 h 94"/>
                <a:gd name="T34" fmla="*/ 45 w 88"/>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94">
                  <a:moveTo>
                    <a:pt x="44" y="94"/>
                  </a:moveTo>
                  <a:cubicBezTo>
                    <a:pt x="30" y="94"/>
                    <a:pt x="20" y="90"/>
                    <a:pt x="12" y="81"/>
                  </a:cubicBezTo>
                  <a:cubicBezTo>
                    <a:pt x="4" y="73"/>
                    <a:pt x="0" y="62"/>
                    <a:pt x="0" y="48"/>
                  </a:cubicBezTo>
                  <a:cubicBezTo>
                    <a:pt x="0" y="33"/>
                    <a:pt x="4" y="21"/>
                    <a:pt x="12" y="12"/>
                  </a:cubicBezTo>
                  <a:cubicBezTo>
                    <a:pt x="20" y="4"/>
                    <a:pt x="32" y="0"/>
                    <a:pt x="46" y="0"/>
                  </a:cubicBezTo>
                  <a:cubicBezTo>
                    <a:pt x="59" y="0"/>
                    <a:pt x="70" y="4"/>
                    <a:pt x="77" y="12"/>
                  </a:cubicBezTo>
                  <a:cubicBezTo>
                    <a:pt x="85" y="20"/>
                    <a:pt x="88" y="32"/>
                    <a:pt x="88" y="46"/>
                  </a:cubicBezTo>
                  <a:cubicBezTo>
                    <a:pt x="88" y="61"/>
                    <a:pt x="84" y="72"/>
                    <a:pt x="76" y="81"/>
                  </a:cubicBezTo>
                  <a:cubicBezTo>
                    <a:pt x="68" y="90"/>
                    <a:pt x="57" y="94"/>
                    <a:pt x="44" y="94"/>
                  </a:cubicBezTo>
                  <a:close/>
                  <a:moveTo>
                    <a:pt x="45" y="12"/>
                  </a:moveTo>
                  <a:cubicBezTo>
                    <a:pt x="35" y="12"/>
                    <a:pt x="28" y="15"/>
                    <a:pt x="23" y="21"/>
                  </a:cubicBezTo>
                  <a:cubicBezTo>
                    <a:pt x="17" y="28"/>
                    <a:pt x="15" y="36"/>
                    <a:pt x="15" y="47"/>
                  </a:cubicBezTo>
                  <a:cubicBezTo>
                    <a:pt x="15" y="58"/>
                    <a:pt x="17" y="66"/>
                    <a:pt x="23" y="73"/>
                  </a:cubicBezTo>
                  <a:cubicBezTo>
                    <a:pt x="28" y="79"/>
                    <a:pt x="35" y="82"/>
                    <a:pt x="45" y="82"/>
                  </a:cubicBezTo>
                  <a:cubicBezTo>
                    <a:pt x="54" y="82"/>
                    <a:pt x="61" y="79"/>
                    <a:pt x="66" y="73"/>
                  </a:cubicBezTo>
                  <a:cubicBezTo>
                    <a:pt x="71" y="67"/>
                    <a:pt x="74" y="58"/>
                    <a:pt x="74" y="47"/>
                  </a:cubicBezTo>
                  <a:cubicBezTo>
                    <a:pt x="74" y="36"/>
                    <a:pt x="71" y="27"/>
                    <a:pt x="66" y="21"/>
                  </a:cubicBezTo>
                  <a:cubicBezTo>
                    <a:pt x="61" y="15"/>
                    <a:pt x="54" y="12"/>
                    <a:pt x="4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22" name="Freeform 97"/>
            <p:cNvSpPr>
              <a:spLocks/>
            </p:cNvSpPr>
            <p:nvPr/>
          </p:nvSpPr>
          <p:spPr bwMode="auto">
            <a:xfrm>
              <a:off x="1410" y="3"/>
              <a:ext cx="127" cy="326"/>
            </a:xfrm>
            <a:custGeom>
              <a:avLst/>
              <a:gdLst>
                <a:gd name="T0" fmla="*/ 54 w 54"/>
                <a:gd name="T1" fmla="*/ 14 h 135"/>
                <a:gd name="T2" fmla="*/ 45 w 54"/>
                <a:gd name="T3" fmla="*/ 12 h 135"/>
                <a:gd name="T4" fmla="*/ 30 w 54"/>
                <a:gd name="T5" fmla="*/ 31 h 135"/>
                <a:gd name="T6" fmla="*/ 30 w 54"/>
                <a:gd name="T7" fmla="*/ 45 h 135"/>
                <a:gd name="T8" fmla="*/ 51 w 54"/>
                <a:gd name="T9" fmla="*/ 45 h 135"/>
                <a:gd name="T10" fmla="*/ 51 w 54"/>
                <a:gd name="T11" fmla="*/ 57 h 135"/>
                <a:gd name="T12" fmla="*/ 30 w 54"/>
                <a:gd name="T13" fmla="*/ 57 h 135"/>
                <a:gd name="T14" fmla="*/ 30 w 54"/>
                <a:gd name="T15" fmla="*/ 135 h 135"/>
                <a:gd name="T16" fmla="*/ 15 w 54"/>
                <a:gd name="T17" fmla="*/ 135 h 135"/>
                <a:gd name="T18" fmla="*/ 15 w 54"/>
                <a:gd name="T19" fmla="*/ 57 h 135"/>
                <a:gd name="T20" fmla="*/ 0 w 54"/>
                <a:gd name="T21" fmla="*/ 57 h 135"/>
                <a:gd name="T22" fmla="*/ 0 w 54"/>
                <a:gd name="T23" fmla="*/ 45 h 135"/>
                <a:gd name="T24" fmla="*/ 15 w 54"/>
                <a:gd name="T25" fmla="*/ 45 h 135"/>
                <a:gd name="T26" fmla="*/ 15 w 54"/>
                <a:gd name="T27" fmla="*/ 30 h 135"/>
                <a:gd name="T28" fmla="*/ 23 w 54"/>
                <a:gd name="T29" fmla="*/ 8 h 135"/>
                <a:gd name="T30" fmla="*/ 44 w 54"/>
                <a:gd name="T31" fmla="*/ 0 h 135"/>
                <a:gd name="T32" fmla="*/ 54 w 54"/>
                <a:gd name="T33" fmla="*/ 1 h 135"/>
                <a:gd name="T34" fmla="*/ 54 w 54"/>
                <a:gd name="T35" fmla="*/ 1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135">
                  <a:moveTo>
                    <a:pt x="54" y="14"/>
                  </a:moveTo>
                  <a:cubicBezTo>
                    <a:pt x="51" y="13"/>
                    <a:pt x="48" y="12"/>
                    <a:pt x="45" y="12"/>
                  </a:cubicBezTo>
                  <a:cubicBezTo>
                    <a:pt x="35" y="12"/>
                    <a:pt x="30" y="18"/>
                    <a:pt x="30" y="31"/>
                  </a:cubicBezTo>
                  <a:cubicBezTo>
                    <a:pt x="30" y="45"/>
                    <a:pt x="30" y="45"/>
                    <a:pt x="30" y="45"/>
                  </a:cubicBezTo>
                  <a:cubicBezTo>
                    <a:pt x="51" y="45"/>
                    <a:pt x="51" y="45"/>
                    <a:pt x="51" y="45"/>
                  </a:cubicBezTo>
                  <a:cubicBezTo>
                    <a:pt x="51" y="57"/>
                    <a:pt x="51" y="57"/>
                    <a:pt x="51" y="57"/>
                  </a:cubicBezTo>
                  <a:cubicBezTo>
                    <a:pt x="30" y="57"/>
                    <a:pt x="30" y="57"/>
                    <a:pt x="30" y="57"/>
                  </a:cubicBezTo>
                  <a:cubicBezTo>
                    <a:pt x="30" y="135"/>
                    <a:pt x="30" y="135"/>
                    <a:pt x="30" y="135"/>
                  </a:cubicBezTo>
                  <a:cubicBezTo>
                    <a:pt x="15" y="135"/>
                    <a:pt x="15" y="135"/>
                    <a:pt x="15" y="135"/>
                  </a:cubicBezTo>
                  <a:cubicBezTo>
                    <a:pt x="15" y="57"/>
                    <a:pt x="15" y="57"/>
                    <a:pt x="15" y="57"/>
                  </a:cubicBezTo>
                  <a:cubicBezTo>
                    <a:pt x="0" y="57"/>
                    <a:pt x="0" y="57"/>
                    <a:pt x="0" y="57"/>
                  </a:cubicBezTo>
                  <a:cubicBezTo>
                    <a:pt x="0" y="45"/>
                    <a:pt x="0" y="45"/>
                    <a:pt x="0" y="45"/>
                  </a:cubicBezTo>
                  <a:cubicBezTo>
                    <a:pt x="15" y="45"/>
                    <a:pt x="15" y="45"/>
                    <a:pt x="15" y="45"/>
                  </a:cubicBezTo>
                  <a:cubicBezTo>
                    <a:pt x="15" y="30"/>
                    <a:pt x="15" y="30"/>
                    <a:pt x="15" y="30"/>
                  </a:cubicBezTo>
                  <a:cubicBezTo>
                    <a:pt x="15" y="21"/>
                    <a:pt x="18" y="13"/>
                    <a:pt x="23" y="8"/>
                  </a:cubicBezTo>
                  <a:cubicBezTo>
                    <a:pt x="29" y="2"/>
                    <a:pt x="36" y="0"/>
                    <a:pt x="44" y="0"/>
                  </a:cubicBezTo>
                  <a:cubicBezTo>
                    <a:pt x="48" y="0"/>
                    <a:pt x="52" y="0"/>
                    <a:pt x="54" y="1"/>
                  </a:cubicBezTo>
                  <a:lnTo>
                    <a:pt x="5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23" name="Freeform 98"/>
            <p:cNvSpPr>
              <a:spLocks/>
            </p:cNvSpPr>
            <p:nvPr/>
          </p:nvSpPr>
          <p:spPr bwMode="auto">
            <a:xfrm>
              <a:off x="1533" y="47"/>
              <a:ext cx="125" cy="287"/>
            </a:xfrm>
            <a:custGeom>
              <a:avLst/>
              <a:gdLst>
                <a:gd name="T0" fmla="*/ 53 w 53"/>
                <a:gd name="T1" fmla="*/ 116 h 119"/>
                <a:gd name="T2" fmla="*/ 39 w 53"/>
                <a:gd name="T3" fmla="*/ 119 h 119"/>
                <a:gd name="T4" fmla="*/ 16 w 53"/>
                <a:gd name="T5" fmla="*/ 92 h 119"/>
                <a:gd name="T6" fmla="*/ 16 w 53"/>
                <a:gd name="T7" fmla="*/ 39 h 119"/>
                <a:gd name="T8" fmla="*/ 0 w 53"/>
                <a:gd name="T9" fmla="*/ 39 h 119"/>
                <a:gd name="T10" fmla="*/ 0 w 53"/>
                <a:gd name="T11" fmla="*/ 27 h 119"/>
                <a:gd name="T12" fmla="*/ 16 w 53"/>
                <a:gd name="T13" fmla="*/ 27 h 119"/>
                <a:gd name="T14" fmla="*/ 16 w 53"/>
                <a:gd name="T15" fmla="*/ 5 h 119"/>
                <a:gd name="T16" fmla="*/ 30 w 53"/>
                <a:gd name="T17" fmla="*/ 0 h 119"/>
                <a:gd name="T18" fmla="*/ 30 w 53"/>
                <a:gd name="T19" fmla="*/ 27 h 119"/>
                <a:gd name="T20" fmla="*/ 53 w 53"/>
                <a:gd name="T21" fmla="*/ 27 h 119"/>
                <a:gd name="T22" fmla="*/ 53 w 53"/>
                <a:gd name="T23" fmla="*/ 39 h 119"/>
                <a:gd name="T24" fmla="*/ 30 w 53"/>
                <a:gd name="T25" fmla="*/ 39 h 119"/>
                <a:gd name="T26" fmla="*/ 30 w 53"/>
                <a:gd name="T27" fmla="*/ 90 h 119"/>
                <a:gd name="T28" fmla="*/ 33 w 53"/>
                <a:gd name="T29" fmla="*/ 103 h 119"/>
                <a:gd name="T30" fmla="*/ 43 w 53"/>
                <a:gd name="T31" fmla="*/ 107 h 119"/>
                <a:gd name="T32" fmla="*/ 53 w 53"/>
                <a:gd name="T33" fmla="*/ 104 h 119"/>
                <a:gd name="T34" fmla="*/ 53 w 53"/>
                <a:gd name="T35" fmla="*/ 11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119">
                  <a:moveTo>
                    <a:pt x="53" y="116"/>
                  </a:moveTo>
                  <a:cubicBezTo>
                    <a:pt x="49" y="118"/>
                    <a:pt x="45" y="119"/>
                    <a:pt x="39" y="119"/>
                  </a:cubicBezTo>
                  <a:cubicBezTo>
                    <a:pt x="24" y="119"/>
                    <a:pt x="16" y="110"/>
                    <a:pt x="16" y="92"/>
                  </a:cubicBezTo>
                  <a:cubicBezTo>
                    <a:pt x="16" y="39"/>
                    <a:pt x="16" y="39"/>
                    <a:pt x="16" y="39"/>
                  </a:cubicBezTo>
                  <a:cubicBezTo>
                    <a:pt x="0" y="39"/>
                    <a:pt x="0" y="39"/>
                    <a:pt x="0" y="39"/>
                  </a:cubicBezTo>
                  <a:cubicBezTo>
                    <a:pt x="0" y="27"/>
                    <a:pt x="0" y="27"/>
                    <a:pt x="0" y="27"/>
                  </a:cubicBezTo>
                  <a:cubicBezTo>
                    <a:pt x="16" y="27"/>
                    <a:pt x="16" y="27"/>
                    <a:pt x="16" y="27"/>
                  </a:cubicBezTo>
                  <a:cubicBezTo>
                    <a:pt x="16" y="5"/>
                    <a:pt x="16" y="5"/>
                    <a:pt x="16" y="5"/>
                  </a:cubicBezTo>
                  <a:cubicBezTo>
                    <a:pt x="30" y="0"/>
                    <a:pt x="30" y="0"/>
                    <a:pt x="30" y="0"/>
                  </a:cubicBezTo>
                  <a:cubicBezTo>
                    <a:pt x="30" y="27"/>
                    <a:pt x="30" y="27"/>
                    <a:pt x="30" y="27"/>
                  </a:cubicBezTo>
                  <a:cubicBezTo>
                    <a:pt x="53" y="27"/>
                    <a:pt x="53" y="27"/>
                    <a:pt x="53" y="27"/>
                  </a:cubicBezTo>
                  <a:cubicBezTo>
                    <a:pt x="53" y="39"/>
                    <a:pt x="53" y="39"/>
                    <a:pt x="53" y="39"/>
                  </a:cubicBezTo>
                  <a:cubicBezTo>
                    <a:pt x="30" y="39"/>
                    <a:pt x="30" y="39"/>
                    <a:pt x="30" y="39"/>
                  </a:cubicBezTo>
                  <a:cubicBezTo>
                    <a:pt x="30" y="90"/>
                    <a:pt x="30" y="90"/>
                    <a:pt x="30" y="90"/>
                  </a:cubicBezTo>
                  <a:cubicBezTo>
                    <a:pt x="30" y="96"/>
                    <a:pt x="31" y="100"/>
                    <a:pt x="33" y="103"/>
                  </a:cubicBezTo>
                  <a:cubicBezTo>
                    <a:pt x="35" y="105"/>
                    <a:pt x="39" y="107"/>
                    <a:pt x="43" y="107"/>
                  </a:cubicBezTo>
                  <a:cubicBezTo>
                    <a:pt x="47" y="107"/>
                    <a:pt x="50" y="106"/>
                    <a:pt x="53" y="104"/>
                  </a:cubicBezTo>
                  <a:lnTo>
                    <a:pt x="53"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24" name="Freeform 99"/>
            <p:cNvSpPr>
              <a:spLocks noEditPoints="1"/>
            </p:cNvSpPr>
            <p:nvPr/>
          </p:nvSpPr>
          <p:spPr bwMode="auto">
            <a:xfrm>
              <a:off x="1760" y="25"/>
              <a:ext cx="265" cy="304"/>
            </a:xfrm>
            <a:custGeom>
              <a:avLst/>
              <a:gdLst>
                <a:gd name="T0" fmla="*/ 112 w 112"/>
                <a:gd name="T1" fmla="*/ 126 h 126"/>
                <a:gd name="T2" fmla="*/ 96 w 112"/>
                <a:gd name="T3" fmla="*/ 126 h 126"/>
                <a:gd name="T4" fmla="*/ 83 w 112"/>
                <a:gd name="T5" fmla="*/ 90 h 126"/>
                <a:gd name="T6" fmla="*/ 29 w 112"/>
                <a:gd name="T7" fmla="*/ 90 h 126"/>
                <a:gd name="T8" fmla="*/ 17 w 112"/>
                <a:gd name="T9" fmla="*/ 126 h 126"/>
                <a:gd name="T10" fmla="*/ 0 w 112"/>
                <a:gd name="T11" fmla="*/ 126 h 126"/>
                <a:gd name="T12" fmla="*/ 49 w 112"/>
                <a:gd name="T13" fmla="*/ 0 h 126"/>
                <a:gd name="T14" fmla="*/ 64 w 112"/>
                <a:gd name="T15" fmla="*/ 0 h 126"/>
                <a:gd name="T16" fmla="*/ 112 w 112"/>
                <a:gd name="T17" fmla="*/ 126 h 126"/>
                <a:gd name="T18" fmla="*/ 78 w 112"/>
                <a:gd name="T19" fmla="*/ 77 h 126"/>
                <a:gd name="T20" fmla="*/ 58 w 112"/>
                <a:gd name="T21" fmla="*/ 23 h 126"/>
                <a:gd name="T22" fmla="*/ 56 w 112"/>
                <a:gd name="T23" fmla="*/ 15 h 126"/>
                <a:gd name="T24" fmla="*/ 56 w 112"/>
                <a:gd name="T25" fmla="*/ 15 h 126"/>
                <a:gd name="T26" fmla="*/ 54 w 112"/>
                <a:gd name="T27" fmla="*/ 23 h 126"/>
                <a:gd name="T28" fmla="*/ 34 w 112"/>
                <a:gd name="T29" fmla="*/ 77 h 126"/>
                <a:gd name="T30" fmla="*/ 78 w 112"/>
                <a:gd name="T31" fmla="*/ 7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26">
                  <a:moveTo>
                    <a:pt x="112" y="126"/>
                  </a:moveTo>
                  <a:cubicBezTo>
                    <a:pt x="96" y="126"/>
                    <a:pt x="96" y="126"/>
                    <a:pt x="96" y="126"/>
                  </a:cubicBezTo>
                  <a:cubicBezTo>
                    <a:pt x="83" y="90"/>
                    <a:pt x="83" y="90"/>
                    <a:pt x="83" y="90"/>
                  </a:cubicBezTo>
                  <a:cubicBezTo>
                    <a:pt x="29" y="90"/>
                    <a:pt x="29" y="90"/>
                    <a:pt x="29" y="90"/>
                  </a:cubicBezTo>
                  <a:cubicBezTo>
                    <a:pt x="17" y="126"/>
                    <a:pt x="17" y="126"/>
                    <a:pt x="17" y="126"/>
                  </a:cubicBezTo>
                  <a:cubicBezTo>
                    <a:pt x="0" y="126"/>
                    <a:pt x="0" y="126"/>
                    <a:pt x="0" y="126"/>
                  </a:cubicBezTo>
                  <a:cubicBezTo>
                    <a:pt x="49" y="0"/>
                    <a:pt x="49" y="0"/>
                    <a:pt x="49" y="0"/>
                  </a:cubicBezTo>
                  <a:cubicBezTo>
                    <a:pt x="64" y="0"/>
                    <a:pt x="64" y="0"/>
                    <a:pt x="64" y="0"/>
                  </a:cubicBezTo>
                  <a:lnTo>
                    <a:pt x="112" y="126"/>
                  </a:lnTo>
                  <a:close/>
                  <a:moveTo>
                    <a:pt x="78" y="77"/>
                  </a:moveTo>
                  <a:cubicBezTo>
                    <a:pt x="58" y="23"/>
                    <a:pt x="58" y="23"/>
                    <a:pt x="58" y="23"/>
                  </a:cubicBezTo>
                  <a:cubicBezTo>
                    <a:pt x="57" y="22"/>
                    <a:pt x="57" y="19"/>
                    <a:pt x="56" y="15"/>
                  </a:cubicBezTo>
                  <a:cubicBezTo>
                    <a:pt x="56" y="15"/>
                    <a:pt x="56" y="15"/>
                    <a:pt x="56" y="15"/>
                  </a:cubicBezTo>
                  <a:cubicBezTo>
                    <a:pt x="55" y="19"/>
                    <a:pt x="54" y="21"/>
                    <a:pt x="54" y="23"/>
                  </a:cubicBezTo>
                  <a:cubicBezTo>
                    <a:pt x="34" y="77"/>
                    <a:pt x="34" y="77"/>
                    <a:pt x="34" y="77"/>
                  </a:cubicBezTo>
                  <a:lnTo>
                    <a:pt x="78"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25" name="Freeform 100"/>
            <p:cNvSpPr>
              <a:spLocks/>
            </p:cNvSpPr>
            <p:nvPr/>
          </p:nvSpPr>
          <p:spPr bwMode="auto">
            <a:xfrm>
              <a:off x="2039" y="112"/>
              <a:ext cx="178" cy="217"/>
            </a:xfrm>
            <a:custGeom>
              <a:avLst/>
              <a:gdLst>
                <a:gd name="T0" fmla="*/ 178 w 178"/>
                <a:gd name="T1" fmla="*/ 10 h 217"/>
                <a:gd name="T2" fmla="*/ 50 w 178"/>
                <a:gd name="T3" fmla="*/ 186 h 217"/>
                <a:gd name="T4" fmla="*/ 176 w 178"/>
                <a:gd name="T5" fmla="*/ 186 h 217"/>
                <a:gd name="T6" fmla="*/ 176 w 178"/>
                <a:gd name="T7" fmla="*/ 217 h 217"/>
                <a:gd name="T8" fmla="*/ 0 w 178"/>
                <a:gd name="T9" fmla="*/ 217 h 217"/>
                <a:gd name="T10" fmla="*/ 0 w 178"/>
                <a:gd name="T11" fmla="*/ 205 h 217"/>
                <a:gd name="T12" fmla="*/ 126 w 178"/>
                <a:gd name="T13" fmla="*/ 29 h 217"/>
                <a:gd name="T14" fmla="*/ 12 w 178"/>
                <a:gd name="T15" fmla="*/ 29 h 217"/>
                <a:gd name="T16" fmla="*/ 12 w 178"/>
                <a:gd name="T17" fmla="*/ 0 h 217"/>
                <a:gd name="T18" fmla="*/ 178 w 178"/>
                <a:gd name="T19" fmla="*/ 0 h 217"/>
                <a:gd name="T20" fmla="*/ 178 w 178"/>
                <a:gd name="T21" fmla="*/ 1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217">
                  <a:moveTo>
                    <a:pt x="178" y="10"/>
                  </a:moveTo>
                  <a:lnTo>
                    <a:pt x="50" y="186"/>
                  </a:lnTo>
                  <a:lnTo>
                    <a:pt x="176" y="186"/>
                  </a:lnTo>
                  <a:lnTo>
                    <a:pt x="176" y="217"/>
                  </a:lnTo>
                  <a:lnTo>
                    <a:pt x="0" y="217"/>
                  </a:lnTo>
                  <a:lnTo>
                    <a:pt x="0" y="205"/>
                  </a:lnTo>
                  <a:lnTo>
                    <a:pt x="126" y="29"/>
                  </a:lnTo>
                  <a:lnTo>
                    <a:pt x="12" y="29"/>
                  </a:lnTo>
                  <a:lnTo>
                    <a:pt x="12" y="0"/>
                  </a:lnTo>
                  <a:lnTo>
                    <a:pt x="178" y="0"/>
                  </a:lnTo>
                  <a:lnTo>
                    <a:pt x="17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26" name="Freeform 101"/>
            <p:cNvSpPr>
              <a:spLocks/>
            </p:cNvSpPr>
            <p:nvPr/>
          </p:nvSpPr>
          <p:spPr bwMode="auto">
            <a:xfrm>
              <a:off x="2250" y="112"/>
              <a:ext cx="175" cy="222"/>
            </a:xfrm>
            <a:custGeom>
              <a:avLst/>
              <a:gdLst>
                <a:gd name="T0" fmla="*/ 74 w 74"/>
                <a:gd name="T1" fmla="*/ 90 h 92"/>
                <a:gd name="T2" fmla="*/ 60 w 74"/>
                <a:gd name="T3" fmla="*/ 90 h 92"/>
                <a:gd name="T4" fmla="*/ 60 w 74"/>
                <a:gd name="T5" fmla="*/ 76 h 92"/>
                <a:gd name="T6" fmla="*/ 60 w 74"/>
                <a:gd name="T7" fmla="*/ 76 h 92"/>
                <a:gd name="T8" fmla="*/ 32 w 74"/>
                <a:gd name="T9" fmla="*/ 92 h 92"/>
                <a:gd name="T10" fmla="*/ 0 w 74"/>
                <a:gd name="T11" fmla="*/ 54 h 92"/>
                <a:gd name="T12" fmla="*/ 0 w 74"/>
                <a:gd name="T13" fmla="*/ 0 h 92"/>
                <a:gd name="T14" fmla="*/ 14 w 74"/>
                <a:gd name="T15" fmla="*/ 0 h 92"/>
                <a:gd name="T16" fmla="*/ 14 w 74"/>
                <a:gd name="T17" fmla="*/ 51 h 92"/>
                <a:gd name="T18" fmla="*/ 36 w 74"/>
                <a:gd name="T19" fmla="*/ 80 h 92"/>
                <a:gd name="T20" fmla="*/ 53 w 74"/>
                <a:gd name="T21" fmla="*/ 72 h 92"/>
                <a:gd name="T22" fmla="*/ 60 w 74"/>
                <a:gd name="T23" fmla="*/ 52 h 92"/>
                <a:gd name="T24" fmla="*/ 60 w 74"/>
                <a:gd name="T25" fmla="*/ 0 h 92"/>
                <a:gd name="T26" fmla="*/ 74 w 74"/>
                <a:gd name="T27" fmla="*/ 0 h 92"/>
                <a:gd name="T28" fmla="*/ 74 w 74"/>
                <a:gd name="T29"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92">
                  <a:moveTo>
                    <a:pt x="74" y="90"/>
                  </a:moveTo>
                  <a:cubicBezTo>
                    <a:pt x="60" y="90"/>
                    <a:pt x="60" y="90"/>
                    <a:pt x="60" y="90"/>
                  </a:cubicBezTo>
                  <a:cubicBezTo>
                    <a:pt x="60" y="76"/>
                    <a:pt x="60" y="76"/>
                    <a:pt x="60" y="76"/>
                  </a:cubicBezTo>
                  <a:cubicBezTo>
                    <a:pt x="60" y="76"/>
                    <a:pt x="60" y="76"/>
                    <a:pt x="60" y="76"/>
                  </a:cubicBezTo>
                  <a:cubicBezTo>
                    <a:pt x="54" y="86"/>
                    <a:pt x="44" y="92"/>
                    <a:pt x="32" y="92"/>
                  </a:cubicBezTo>
                  <a:cubicBezTo>
                    <a:pt x="10" y="92"/>
                    <a:pt x="0" y="79"/>
                    <a:pt x="0" y="54"/>
                  </a:cubicBezTo>
                  <a:cubicBezTo>
                    <a:pt x="0" y="0"/>
                    <a:pt x="0" y="0"/>
                    <a:pt x="0" y="0"/>
                  </a:cubicBezTo>
                  <a:cubicBezTo>
                    <a:pt x="14" y="0"/>
                    <a:pt x="14" y="0"/>
                    <a:pt x="14" y="0"/>
                  </a:cubicBezTo>
                  <a:cubicBezTo>
                    <a:pt x="14" y="51"/>
                    <a:pt x="14" y="51"/>
                    <a:pt x="14" y="51"/>
                  </a:cubicBezTo>
                  <a:cubicBezTo>
                    <a:pt x="14" y="70"/>
                    <a:pt x="21" y="80"/>
                    <a:pt x="36" y="80"/>
                  </a:cubicBezTo>
                  <a:cubicBezTo>
                    <a:pt x="43" y="80"/>
                    <a:pt x="49" y="77"/>
                    <a:pt x="53" y="72"/>
                  </a:cubicBezTo>
                  <a:cubicBezTo>
                    <a:pt x="58" y="67"/>
                    <a:pt x="60" y="60"/>
                    <a:pt x="60" y="52"/>
                  </a:cubicBezTo>
                  <a:cubicBezTo>
                    <a:pt x="60" y="0"/>
                    <a:pt x="60" y="0"/>
                    <a:pt x="60" y="0"/>
                  </a:cubicBezTo>
                  <a:cubicBezTo>
                    <a:pt x="74" y="0"/>
                    <a:pt x="74" y="0"/>
                    <a:pt x="74" y="0"/>
                  </a:cubicBezTo>
                  <a:lnTo>
                    <a:pt x="74"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27" name="Freeform 102"/>
            <p:cNvSpPr>
              <a:spLocks/>
            </p:cNvSpPr>
            <p:nvPr/>
          </p:nvSpPr>
          <p:spPr bwMode="auto">
            <a:xfrm>
              <a:off x="2489" y="107"/>
              <a:ext cx="112" cy="222"/>
            </a:xfrm>
            <a:custGeom>
              <a:avLst/>
              <a:gdLst>
                <a:gd name="T0" fmla="*/ 47 w 47"/>
                <a:gd name="T1" fmla="*/ 16 h 92"/>
                <a:gd name="T2" fmla="*/ 36 w 47"/>
                <a:gd name="T3" fmla="*/ 13 h 92"/>
                <a:gd name="T4" fmla="*/ 20 w 47"/>
                <a:gd name="T5" fmla="*/ 22 h 92"/>
                <a:gd name="T6" fmla="*/ 14 w 47"/>
                <a:gd name="T7" fmla="*/ 46 h 92"/>
                <a:gd name="T8" fmla="*/ 14 w 47"/>
                <a:gd name="T9" fmla="*/ 92 h 92"/>
                <a:gd name="T10" fmla="*/ 0 w 47"/>
                <a:gd name="T11" fmla="*/ 92 h 92"/>
                <a:gd name="T12" fmla="*/ 0 w 47"/>
                <a:gd name="T13" fmla="*/ 2 h 92"/>
                <a:gd name="T14" fmla="*/ 14 w 47"/>
                <a:gd name="T15" fmla="*/ 2 h 92"/>
                <a:gd name="T16" fmla="*/ 14 w 47"/>
                <a:gd name="T17" fmla="*/ 20 h 92"/>
                <a:gd name="T18" fmla="*/ 14 w 47"/>
                <a:gd name="T19" fmla="*/ 20 h 92"/>
                <a:gd name="T20" fmla="*/ 24 w 47"/>
                <a:gd name="T21" fmla="*/ 6 h 92"/>
                <a:gd name="T22" fmla="*/ 38 w 47"/>
                <a:gd name="T23" fmla="*/ 0 h 92"/>
                <a:gd name="T24" fmla="*/ 47 w 47"/>
                <a:gd name="T25" fmla="*/ 1 h 92"/>
                <a:gd name="T26" fmla="*/ 47 w 47"/>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92">
                  <a:moveTo>
                    <a:pt x="47" y="16"/>
                  </a:moveTo>
                  <a:cubicBezTo>
                    <a:pt x="44" y="14"/>
                    <a:pt x="40" y="13"/>
                    <a:pt x="36" y="13"/>
                  </a:cubicBezTo>
                  <a:cubicBezTo>
                    <a:pt x="30" y="13"/>
                    <a:pt x="24" y="16"/>
                    <a:pt x="20" y="22"/>
                  </a:cubicBezTo>
                  <a:cubicBezTo>
                    <a:pt x="16" y="28"/>
                    <a:pt x="14" y="36"/>
                    <a:pt x="14" y="46"/>
                  </a:cubicBezTo>
                  <a:cubicBezTo>
                    <a:pt x="14" y="92"/>
                    <a:pt x="14" y="92"/>
                    <a:pt x="14" y="92"/>
                  </a:cubicBezTo>
                  <a:cubicBezTo>
                    <a:pt x="0" y="92"/>
                    <a:pt x="0" y="92"/>
                    <a:pt x="0" y="92"/>
                  </a:cubicBezTo>
                  <a:cubicBezTo>
                    <a:pt x="0" y="2"/>
                    <a:pt x="0" y="2"/>
                    <a:pt x="0" y="2"/>
                  </a:cubicBezTo>
                  <a:cubicBezTo>
                    <a:pt x="14" y="2"/>
                    <a:pt x="14" y="2"/>
                    <a:pt x="14" y="2"/>
                  </a:cubicBezTo>
                  <a:cubicBezTo>
                    <a:pt x="14" y="20"/>
                    <a:pt x="14" y="20"/>
                    <a:pt x="14" y="20"/>
                  </a:cubicBezTo>
                  <a:cubicBezTo>
                    <a:pt x="14" y="20"/>
                    <a:pt x="14" y="20"/>
                    <a:pt x="14" y="20"/>
                  </a:cubicBezTo>
                  <a:cubicBezTo>
                    <a:pt x="16" y="14"/>
                    <a:pt x="20" y="9"/>
                    <a:pt x="24" y="6"/>
                  </a:cubicBezTo>
                  <a:cubicBezTo>
                    <a:pt x="28" y="2"/>
                    <a:pt x="33" y="0"/>
                    <a:pt x="38" y="0"/>
                  </a:cubicBezTo>
                  <a:cubicBezTo>
                    <a:pt x="42" y="0"/>
                    <a:pt x="45" y="1"/>
                    <a:pt x="47" y="1"/>
                  </a:cubicBezTo>
                  <a:lnTo>
                    <a:pt x="4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sp>
          <p:nvSpPr>
            <p:cNvPr id="228" name="Freeform 103"/>
            <p:cNvSpPr>
              <a:spLocks noEditPoints="1"/>
            </p:cNvSpPr>
            <p:nvPr/>
          </p:nvSpPr>
          <p:spPr bwMode="auto">
            <a:xfrm>
              <a:off x="2610" y="107"/>
              <a:ext cx="187" cy="227"/>
            </a:xfrm>
            <a:custGeom>
              <a:avLst/>
              <a:gdLst>
                <a:gd name="T0" fmla="*/ 79 w 79"/>
                <a:gd name="T1" fmla="*/ 50 h 94"/>
                <a:gd name="T2" fmla="*/ 15 w 79"/>
                <a:gd name="T3" fmla="*/ 50 h 94"/>
                <a:gd name="T4" fmla="*/ 23 w 79"/>
                <a:gd name="T5" fmla="*/ 74 h 94"/>
                <a:gd name="T6" fmla="*/ 44 w 79"/>
                <a:gd name="T7" fmla="*/ 82 h 94"/>
                <a:gd name="T8" fmla="*/ 72 w 79"/>
                <a:gd name="T9" fmla="*/ 72 h 94"/>
                <a:gd name="T10" fmla="*/ 72 w 79"/>
                <a:gd name="T11" fmla="*/ 85 h 94"/>
                <a:gd name="T12" fmla="*/ 41 w 79"/>
                <a:gd name="T13" fmla="*/ 94 h 94"/>
                <a:gd name="T14" fmla="*/ 11 w 79"/>
                <a:gd name="T15" fmla="*/ 82 h 94"/>
                <a:gd name="T16" fmla="*/ 0 w 79"/>
                <a:gd name="T17" fmla="*/ 47 h 94"/>
                <a:gd name="T18" fmla="*/ 12 w 79"/>
                <a:gd name="T19" fmla="*/ 13 h 94"/>
                <a:gd name="T20" fmla="*/ 42 w 79"/>
                <a:gd name="T21" fmla="*/ 0 h 94"/>
                <a:gd name="T22" fmla="*/ 69 w 79"/>
                <a:gd name="T23" fmla="*/ 11 h 94"/>
                <a:gd name="T24" fmla="*/ 79 w 79"/>
                <a:gd name="T25" fmla="*/ 43 h 94"/>
                <a:gd name="T26" fmla="*/ 79 w 79"/>
                <a:gd name="T27" fmla="*/ 50 h 94"/>
                <a:gd name="T28" fmla="*/ 64 w 79"/>
                <a:gd name="T29" fmla="*/ 38 h 94"/>
                <a:gd name="T30" fmla="*/ 58 w 79"/>
                <a:gd name="T31" fmla="*/ 19 h 94"/>
                <a:gd name="T32" fmla="*/ 41 w 79"/>
                <a:gd name="T33" fmla="*/ 12 h 94"/>
                <a:gd name="T34" fmla="*/ 24 w 79"/>
                <a:gd name="T35" fmla="*/ 19 h 94"/>
                <a:gd name="T36" fmla="*/ 15 w 79"/>
                <a:gd name="T37" fmla="*/ 38 h 94"/>
                <a:gd name="T38" fmla="*/ 64 w 79"/>
                <a:gd name="T3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94">
                  <a:moveTo>
                    <a:pt x="79" y="50"/>
                  </a:moveTo>
                  <a:cubicBezTo>
                    <a:pt x="15" y="50"/>
                    <a:pt x="15" y="50"/>
                    <a:pt x="15" y="50"/>
                  </a:cubicBezTo>
                  <a:cubicBezTo>
                    <a:pt x="15" y="60"/>
                    <a:pt x="18" y="68"/>
                    <a:pt x="23" y="74"/>
                  </a:cubicBezTo>
                  <a:cubicBezTo>
                    <a:pt x="28" y="79"/>
                    <a:pt x="35" y="82"/>
                    <a:pt x="44" y="82"/>
                  </a:cubicBezTo>
                  <a:cubicBezTo>
                    <a:pt x="54" y="82"/>
                    <a:pt x="64" y="78"/>
                    <a:pt x="72" y="72"/>
                  </a:cubicBezTo>
                  <a:cubicBezTo>
                    <a:pt x="72" y="85"/>
                    <a:pt x="72" y="85"/>
                    <a:pt x="72" y="85"/>
                  </a:cubicBezTo>
                  <a:cubicBezTo>
                    <a:pt x="64" y="91"/>
                    <a:pt x="54" y="94"/>
                    <a:pt x="41" y="94"/>
                  </a:cubicBezTo>
                  <a:cubicBezTo>
                    <a:pt x="28" y="94"/>
                    <a:pt x="18" y="90"/>
                    <a:pt x="11" y="82"/>
                  </a:cubicBezTo>
                  <a:cubicBezTo>
                    <a:pt x="4" y="73"/>
                    <a:pt x="0" y="62"/>
                    <a:pt x="0" y="47"/>
                  </a:cubicBezTo>
                  <a:cubicBezTo>
                    <a:pt x="0" y="33"/>
                    <a:pt x="4" y="22"/>
                    <a:pt x="12" y="13"/>
                  </a:cubicBezTo>
                  <a:cubicBezTo>
                    <a:pt x="20" y="4"/>
                    <a:pt x="30" y="0"/>
                    <a:pt x="42" y="0"/>
                  </a:cubicBezTo>
                  <a:cubicBezTo>
                    <a:pt x="53" y="0"/>
                    <a:pt x="62" y="3"/>
                    <a:pt x="69" y="11"/>
                  </a:cubicBezTo>
                  <a:cubicBezTo>
                    <a:pt x="75" y="19"/>
                    <a:pt x="79" y="29"/>
                    <a:pt x="79" y="43"/>
                  </a:cubicBezTo>
                  <a:lnTo>
                    <a:pt x="79" y="50"/>
                  </a:lnTo>
                  <a:close/>
                  <a:moveTo>
                    <a:pt x="64" y="38"/>
                  </a:moveTo>
                  <a:cubicBezTo>
                    <a:pt x="64" y="30"/>
                    <a:pt x="62" y="23"/>
                    <a:pt x="58" y="19"/>
                  </a:cubicBezTo>
                  <a:cubicBezTo>
                    <a:pt x="54" y="14"/>
                    <a:pt x="48" y="12"/>
                    <a:pt x="41" y="12"/>
                  </a:cubicBezTo>
                  <a:cubicBezTo>
                    <a:pt x="34" y="12"/>
                    <a:pt x="29" y="14"/>
                    <a:pt x="24" y="19"/>
                  </a:cubicBezTo>
                  <a:cubicBezTo>
                    <a:pt x="19" y="24"/>
                    <a:pt x="16" y="30"/>
                    <a:pt x="15" y="38"/>
                  </a:cubicBezTo>
                  <a:lnTo>
                    <a:pt x="64"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endParaRPr>
            </a:p>
          </p:txBody>
        </p:sp>
      </p:grpSp>
      <p:sp>
        <p:nvSpPr>
          <p:cNvPr id="229" name="Freeform 11"/>
          <p:cNvSpPr>
            <a:spLocks/>
          </p:cNvSpPr>
          <p:nvPr/>
        </p:nvSpPr>
        <p:spPr bwMode="auto">
          <a:xfrm>
            <a:off x="7232936" y="1318426"/>
            <a:ext cx="845121" cy="556126"/>
          </a:xfrm>
          <a:custGeom>
            <a:avLst/>
            <a:gdLst>
              <a:gd name="T0" fmla="*/ 1471 w 1751"/>
              <a:gd name="T1" fmla="*/ 505 h 1152"/>
              <a:gd name="T2" fmla="*/ 1471 w 1751"/>
              <a:gd name="T3" fmla="*/ 483 h 1152"/>
              <a:gd name="T4" fmla="*/ 988 w 1751"/>
              <a:gd name="T5" fmla="*/ 0 h 1152"/>
              <a:gd name="T6" fmla="*/ 586 w 1751"/>
              <a:gd name="T7" fmla="*/ 216 h 1152"/>
              <a:gd name="T8" fmla="*/ 454 w 1751"/>
              <a:gd name="T9" fmla="*/ 180 h 1152"/>
              <a:gd name="T10" fmla="*/ 298 w 1751"/>
              <a:gd name="T11" fmla="*/ 227 h 1152"/>
              <a:gd name="T12" fmla="*/ 174 w 1751"/>
              <a:gd name="T13" fmla="*/ 454 h 1152"/>
              <a:gd name="T14" fmla="*/ 0 w 1751"/>
              <a:gd name="T15" fmla="*/ 772 h 1152"/>
              <a:gd name="T16" fmla="*/ 338 w 1751"/>
              <a:gd name="T17" fmla="*/ 1152 h 1152"/>
              <a:gd name="T18" fmla="*/ 380 w 1751"/>
              <a:gd name="T19" fmla="*/ 1152 h 1152"/>
              <a:gd name="T20" fmla="*/ 419 w 1751"/>
              <a:gd name="T21" fmla="*/ 1152 h 1152"/>
              <a:gd name="T22" fmla="*/ 1207 w 1751"/>
              <a:gd name="T23" fmla="*/ 1152 h 1152"/>
              <a:gd name="T24" fmla="*/ 1223 w 1751"/>
              <a:gd name="T25" fmla="*/ 1152 h 1152"/>
              <a:gd name="T26" fmla="*/ 1243 w 1751"/>
              <a:gd name="T27" fmla="*/ 1152 h 1152"/>
              <a:gd name="T28" fmla="*/ 1301 w 1751"/>
              <a:gd name="T29" fmla="*/ 1152 h 1152"/>
              <a:gd name="T30" fmla="*/ 1426 w 1751"/>
              <a:gd name="T31" fmla="*/ 1152 h 1152"/>
              <a:gd name="T32" fmla="*/ 1751 w 1751"/>
              <a:gd name="T33" fmla="*/ 827 h 1152"/>
              <a:gd name="T34" fmla="*/ 1471 w 1751"/>
              <a:gd name="T35" fmla="*/ 505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2">
                <a:moveTo>
                  <a:pt x="1471" y="505"/>
                </a:moveTo>
                <a:cubicBezTo>
                  <a:pt x="1471" y="499"/>
                  <a:pt x="1471" y="489"/>
                  <a:pt x="1471" y="483"/>
                </a:cubicBezTo>
                <a:cubicBezTo>
                  <a:pt x="1471" y="216"/>
                  <a:pt x="1255" y="0"/>
                  <a:pt x="988" y="0"/>
                </a:cubicBezTo>
                <a:cubicBezTo>
                  <a:pt x="821" y="0"/>
                  <a:pt x="673" y="87"/>
                  <a:pt x="586" y="216"/>
                </a:cubicBezTo>
                <a:cubicBezTo>
                  <a:pt x="547" y="193"/>
                  <a:pt x="502" y="180"/>
                  <a:pt x="454" y="180"/>
                </a:cubicBezTo>
                <a:cubicBezTo>
                  <a:pt x="396" y="180"/>
                  <a:pt x="342" y="198"/>
                  <a:pt x="298" y="227"/>
                </a:cubicBezTo>
                <a:cubicBezTo>
                  <a:pt x="224" y="276"/>
                  <a:pt x="176" y="360"/>
                  <a:pt x="174" y="454"/>
                </a:cubicBezTo>
                <a:cubicBezTo>
                  <a:pt x="71" y="521"/>
                  <a:pt x="0" y="640"/>
                  <a:pt x="0" y="772"/>
                </a:cubicBezTo>
                <a:cubicBezTo>
                  <a:pt x="0" y="969"/>
                  <a:pt x="148" y="1129"/>
                  <a:pt x="338" y="1152"/>
                </a:cubicBezTo>
                <a:cubicBezTo>
                  <a:pt x="351" y="1152"/>
                  <a:pt x="367" y="1152"/>
                  <a:pt x="380" y="1152"/>
                </a:cubicBezTo>
                <a:cubicBezTo>
                  <a:pt x="393" y="1152"/>
                  <a:pt x="406" y="1152"/>
                  <a:pt x="419" y="1152"/>
                </a:cubicBezTo>
                <a:cubicBezTo>
                  <a:pt x="596" y="1152"/>
                  <a:pt x="1011" y="1152"/>
                  <a:pt x="1207" y="1152"/>
                </a:cubicBezTo>
                <a:cubicBezTo>
                  <a:pt x="1213" y="1152"/>
                  <a:pt x="1218" y="1152"/>
                  <a:pt x="1223" y="1152"/>
                </a:cubicBezTo>
                <a:cubicBezTo>
                  <a:pt x="1243" y="1152"/>
                  <a:pt x="1243" y="1152"/>
                  <a:pt x="1243" y="1152"/>
                </a:cubicBezTo>
                <a:cubicBezTo>
                  <a:pt x="1252" y="1152"/>
                  <a:pt x="1281" y="1152"/>
                  <a:pt x="1301" y="1152"/>
                </a:cubicBezTo>
                <a:cubicBezTo>
                  <a:pt x="1426" y="1152"/>
                  <a:pt x="1426" y="1152"/>
                  <a:pt x="1426" y="1152"/>
                </a:cubicBezTo>
                <a:cubicBezTo>
                  <a:pt x="1606" y="1149"/>
                  <a:pt x="1751" y="1004"/>
                  <a:pt x="1751" y="827"/>
                </a:cubicBezTo>
                <a:cubicBezTo>
                  <a:pt x="1751" y="663"/>
                  <a:pt x="1629" y="528"/>
                  <a:pt x="1471" y="505"/>
                </a:cubicBezTo>
                <a:close/>
              </a:path>
            </a:pathLst>
          </a:custGeom>
          <a:solidFill>
            <a:schemeClr val="bg1"/>
          </a:solidFill>
          <a:ln>
            <a:noFill/>
          </a:ln>
        </p:spPr>
        <p:txBody>
          <a:bodyPr/>
          <a:lstStyle/>
          <a:p>
            <a:pPr defTabSz="951065">
              <a:defRPr/>
            </a:pPr>
            <a:endParaRPr lang="en-US" sz="1873">
              <a:solidFill>
                <a:srgbClr val="FFFFFF"/>
              </a:solidFill>
            </a:endParaRPr>
          </a:p>
        </p:txBody>
      </p:sp>
      <p:sp>
        <p:nvSpPr>
          <p:cNvPr id="230" name="Freeform 11"/>
          <p:cNvSpPr>
            <a:spLocks/>
          </p:cNvSpPr>
          <p:nvPr/>
        </p:nvSpPr>
        <p:spPr bwMode="auto">
          <a:xfrm>
            <a:off x="7214544" y="5771009"/>
            <a:ext cx="517148" cy="340305"/>
          </a:xfrm>
          <a:custGeom>
            <a:avLst/>
            <a:gdLst>
              <a:gd name="T0" fmla="*/ 1471 w 1751"/>
              <a:gd name="T1" fmla="*/ 505 h 1152"/>
              <a:gd name="T2" fmla="*/ 1471 w 1751"/>
              <a:gd name="T3" fmla="*/ 483 h 1152"/>
              <a:gd name="T4" fmla="*/ 988 w 1751"/>
              <a:gd name="T5" fmla="*/ 0 h 1152"/>
              <a:gd name="T6" fmla="*/ 586 w 1751"/>
              <a:gd name="T7" fmla="*/ 216 h 1152"/>
              <a:gd name="T8" fmla="*/ 454 w 1751"/>
              <a:gd name="T9" fmla="*/ 180 h 1152"/>
              <a:gd name="T10" fmla="*/ 298 w 1751"/>
              <a:gd name="T11" fmla="*/ 227 h 1152"/>
              <a:gd name="T12" fmla="*/ 174 w 1751"/>
              <a:gd name="T13" fmla="*/ 454 h 1152"/>
              <a:gd name="T14" fmla="*/ 0 w 1751"/>
              <a:gd name="T15" fmla="*/ 772 h 1152"/>
              <a:gd name="T16" fmla="*/ 338 w 1751"/>
              <a:gd name="T17" fmla="*/ 1152 h 1152"/>
              <a:gd name="T18" fmla="*/ 380 w 1751"/>
              <a:gd name="T19" fmla="*/ 1152 h 1152"/>
              <a:gd name="T20" fmla="*/ 419 w 1751"/>
              <a:gd name="T21" fmla="*/ 1152 h 1152"/>
              <a:gd name="T22" fmla="*/ 1207 w 1751"/>
              <a:gd name="T23" fmla="*/ 1152 h 1152"/>
              <a:gd name="T24" fmla="*/ 1223 w 1751"/>
              <a:gd name="T25" fmla="*/ 1152 h 1152"/>
              <a:gd name="T26" fmla="*/ 1243 w 1751"/>
              <a:gd name="T27" fmla="*/ 1152 h 1152"/>
              <a:gd name="T28" fmla="*/ 1301 w 1751"/>
              <a:gd name="T29" fmla="*/ 1152 h 1152"/>
              <a:gd name="T30" fmla="*/ 1426 w 1751"/>
              <a:gd name="T31" fmla="*/ 1152 h 1152"/>
              <a:gd name="T32" fmla="*/ 1751 w 1751"/>
              <a:gd name="T33" fmla="*/ 827 h 1152"/>
              <a:gd name="T34" fmla="*/ 1471 w 1751"/>
              <a:gd name="T35" fmla="*/ 505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2">
                <a:moveTo>
                  <a:pt x="1471" y="505"/>
                </a:moveTo>
                <a:cubicBezTo>
                  <a:pt x="1471" y="499"/>
                  <a:pt x="1471" y="489"/>
                  <a:pt x="1471" y="483"/>
                </a:cubicBezTo>
                <a:cubicBezTo>
                  <a:pt x="1471" y="216"/>
                  <a:pt x="1255" y="0"/>
                  <a:pt x="988" y="0"/>
                </a:cubicBezTo>
                <a:cubicBezTo>
                  <a:pt x="821" y="0"/>
                  <a:pt x="673" y="87"/>
                  <a:pt x="586" y="216"/>
                </a:cubicBezTo>
                <a:cubicBezTo>
                  <a:pt x="547" y="193"/>
                  <a:pt x="502" y="180"/>
                  <a:pt x="454" y="180"/>
                </a:cubicBezTo>
                <a:cubicBezTo>
                  <a:pt x="396" y="180"/>
                  <a:pt x="342" y="198"/>
                  <a:pt x="298" y="227"/>
                </a:cubicBezTo>
                <a:cubicBezTo>
                  <a:pt x="224" y="276"/>
                  <a:pt x="176" y="360"/>
                  <a:pt x="174" y="454"/>
                </a:cubicBezTo>
                <a:cubicBezTo>
                  <a:pt x="71" y="521"/>
                  <a:pt x="0" y="640"/>
                  <a:pt x="0" y="772"/>
                </a:cubicBezTo>
                <a:cubicBezTo>
                  <a:pt x="0" y="969"/>
                  <a:pt x="148" y="1129"/>
                  <a:pt x="338" y="1152"/>
                </a:cubicBezTo>
                <a:cubicBezTo>
                  <a:pt x="351" y="1152"/>
                  <a:pt x="367" y="1152"/>
                  <a:pt x="380" y="1152"/>
                </a:cubicBezTo>
                <a:cubicBezTo>
                  <a:pt x="393" y="1152"/>
                  <a:pt x="406" y="1152"/>
                  <a:pt x="419" y="1152"/>
                </a:cubicBezTo>
                <a:cubicBezTo>
                  <a:pt x="596" y="1152"/>
                  <a:pt x="1011" y="1152"/>
                  <a:pt x="1207" y="1152"/>
                </a:cubicBezTo>
                <a:cubicBezTo>
                  <a:pt x="1213" y="1152"/>
                  <a:pt x="1218" y="1152"/>
                  <a:pt x="1223" y="1152"/>
                </a:cubicBezTo>
                <a:cubicBezTo>
                  <a:pt x="1243" y="1152"/>
                  <a:pt x="1243" y="1152"/>
                  <a:pt x="1243" y="1152"/>
                </a:cubicBezTo>
                <a:cubicBezTo>
                  <a:pt x="1252" y="1152"/>
                  <a:pt x="1281" y="1152"/>
                  <a:pt x="1301" y="1152"/>
                </a:cubicBezTo>
                <a:cubicBezTo>
                  <a:pt x="1426" y="1152"/>
                  <a:pt x="1426" y="1152"/>
                  <a:pt x="1426" y="1152"/>
                </a:cubicBezTo>
                <a:cubicBezTo>
                  <a:pt x="1606" y="1149"/>
                  <a:pt x="1751" y="1004"/>
                  <a:pt x="1751" y="827"/>
                </a:cubicBezTo>
                <a:cubicBezTo>
                  <a:pt x="1751" y="663"/>
                  <a:pt x="1629" y="528"/>
                  <a:pt x="1471" y="505"/>
                </a:cubicBezTo>
                <a:close/>
              </a:path>
            </a:pathLst>
          </a:custGeom>
          <a:solidFill>
            <a:schemeClr val="bg1"/>
          </a:solidFill>
          <a:ln>
            <a:noFill/>
          </a:ln>
        </p:spPr>
        <p:txBody>
          <a:bodyPr/>
          <a:lstStyle/>
          <a:p>
            <a:pPr defTabSz="951065">
              <a:defRPr/>
            </a:pPr>
            <a:endParaRPr lang="en-US" sz="1873">
              <a:solidFill>
                <a:srgbClr val="FFFFFF"/>
              </a:solidFill>
            </a:endParaRPr>
          </a:p>
        </p:txBody>
      </p:sp>
      <p:pic>
        <p:nvPicPr>
          <p:cNvPr id="231" name="Picture 230"/>
          <p:cNvPicPr>
            <a:picLocks noChangeAspect="1"/>
          </p:cNvPicPr>
          <p:nvPr/>
        </p:nvPicPr>
        <p:blipFill>
          <a:blip r:embed="rId10"/>
          <a:stretch>
            <a:fillRect/>
          </a:stretch>
        </p:blipFill>
        <p:spPr>
          <a:xfrm>
            <a:off x="10358314" y="5905747"/>
            <a:ext cx="445502" cy="580844"/>
          </a:xfrm>
          <a:prstGeom prst="rect">
            <a:avLst/>
          </a:prstGeom>
        </p:spPr>
      </p:pic>
      <p:pic>
        <p:nvPicPr>
          <p:cNvPr id="232" name="Picture 231"/>
          <p:cNvPicPr>
            <a:picLocks noChangeAspect="1"/>
          </p:cNvPicPr>
          <p:nvPr/>
        </p:nvPicPr>
        <p:blipFill>
          <a:blip r:embed="rId11"/>
          <a:stretch>
            <a:fillRect/>
          </a:stretch>
        </p:blipFill>
        <p:spPr>
          <a:xfrm>
            <a:off x="10451286" y="3840097"/>
            <a:ext cx="351380" cy="422027"/>
          </a:xfrm>
          <a:prstGeom prst="rect">
            <a:avLst/>
          </a:prstGeom>
        </p:spPr>
      </p:pic>
      <p:pic>
        <p:nvPicPr>
          <p:cNvPr id="233" name="Picture 232"/>
          <p:cNvPicPr>
            <a:picLocks noChangeAspect="1"/>
          </p:cNvPicPr>
          <p:nvPr/>
        </p:nvPicPr>
        <p:blipFill rotWithShape="1">
          <a:blip r:embed="rId12"/>
          <a:srcRect l="53041" b="18223"/>
          <a:stretch/>
        </p:blipFill>
        <p:spPr>
          <a:xfrm>
            <a:off x="10309473" y="3409880"/>
            <a:ext cx="363090" cy="363077"/>
          </a:xfrm>
          <a:prstGeom prst="rect">
            <a:avLst/>
          </a:prstGeom>
        </p:spPr>
      </p:pic>
      <p:pic>
        <p:nvPicPr>
          <p:cNvPr id="234" name="Picture 233"/>
          <p:cNvPicPr>
            <a:picLocks noChangeAspect="1"/>
          </p:cNvPicPr>
          <p:nvPr/>
        </p:nvPicPr>
        <p:blipFill rotWithShape="1">
          <a:blip r:embed="rId13"/>
          <a:srcRect l="48657"/>
          <a:stretch/>
        </p:blipFill>
        <p:spPr>
          <a:xfrm>
            <a:off x="10010124" y="3663344"/>
            <a:ext cx="394620" cy="438387"/>
          </a:xfrm>
          <a:prstGeom prst="rect">
            <a:avLst/>
          </a:prstGeom>
        </p:spPr>
      </p:pic>
      <p:pic>
        <p:nvPicPr>
          <p:cNvPr id="235" name="Picture 234"/>
          <p:cNvPicPr>
            <a:picLocks noChangeAspect="1"/>
          </p:cNvPicPr>
          <p:nvPr/>
        </p:nvPicPr>
        <p:blipFill rotWithShape="1">
          <a:blip r:embed="rId14"/>
          <a:srcRect r="53049" b="16371"/>
          <a:stretch/>
        </p:blipFill>
        <p:spPr>
          <a:xfrm>
            <a:off x="9571320" y="3790519"/>
            <a:ext cx="365271" cy="353870"/>
          </a:xfrm>
          <a:prstGeom prst="rect">
            <a:avLst/>
          </a:prstGeom>
        </p:spPr>
      </p:pic>
      <p:pic>
        <p:nvPicPr>
          <p:cNvPr id="236" name="Picture 235"/>
          <p:cNvPicPr>
            <a:picLocks noChangeAspect="1"/>
          </p:cNvPicPr>
          <p:nvPr/>
        </p:nvPicPr>
        <p:blipFill>
          <a:blip r:embed="rId15"/>
          <a:stretch>
            <a:fillRect/>
          </a:stretch>
        </p:blipFill>
        <p:spPr>
          <a:xfrm>
            <a:off x="10778542" y="3095225"/>
            <a:ext cx="968062" cy="926574"/>
          </a:xfrm>
          <a:prstGeom prst="rect">
            <a:avLst/>
          </a:prstGeom>
        </p:spPr>
      </p:pic>
      <p:pic>
        <p:nvPicPr>
          <p:cNvPr id="237" name="Picture 236"/>
          <p:cNvPicPr>
            <a:picLocks noChangeAspect="1"/>
          </p:cNvPicPr>
          <p:nvPr/>
        </p:nvPicPr>
        <p:blipFill rotWithShape="1">
          <a:blip r:embed="rId16"/>
          <a:srcRect b="16377"/>
          <a:stretch/>
        </p:blipFill>
        <p:spPr>
          <a:xfrm>
            <a:off x="9773230" y="3450025"/>
            <a:ext cx="319069" cy="332751"/>
          </a:xfrm>
          <a:prstGeom prst="rect">
            <a:avLst/>
          </a:prstGeom>
        </p:spPr>
      </p:pic>
    </p:spTree>
    <p:extLst>
      <p:ext uri="{BB962C8B-B14F-4D97-AF65-F5344CB8AC3E}">
        <p14:creationId xmlns:p14="http://schemas.microsoft.com/office/powerpoint/2010/main" val="37671723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Access Control </a:t>
            </a:r>
            <a:r>
              <a:rPr lang="es-ES" dirty="0" err="1"/>
              <a:t>Policies</a:t>
            </a:r>
            <a:endParaRPr lang="es-ES" dirty="0"/>
          </a:p>
        </p:txBody>
      </p:sp>
      <p:pic>
        <p:nvPicPr>
          <p:cNvPr id="3" name="Picture 2"/>
          <p:cNvPicPr>
            <a:picLocks noChangeAspect="1"/>
          </p:cNvPicPr>
          <p:nvPr/>
        </p:nvPicPr>
        <p:blipFill>
          <a:blip r:embed="rId3"/>
          <a:stretch>
            <a:fillRect/>
          </a:stretch>
        </p:blipFill>
        <p:spPr>
          <a:xfrm>
            <a:off x="1493837" y="3153259"/>
            <a:ext cx="9010650" cy="2619375"/>
          </a:xfrm>
          <a:prstGeom prst="rect">
            <a:avLst/>
          </a:prstGeom>
        </p:spPr>
      </p:pic>
      <p:sp>
        <p:nvSpPr>
          <p:cNvPr id="4" name="Rectangle 1"/>
          <p:cNvSpPr>
            <a:spLocks noChangeArrowheads="1"/>
          </p:cNvSpPr>
          <p:nvPr/>
        </p:nvSpPr>
        <p:spPr bwMode="auto">
          <a:xfrm>
            <a:off x="966756" y="1241226"/>
            <a:ext cx="1050533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Consolas" panose="020B0609020204030204" pitchFamily="49" charset="0"/>
              </a:rPr>
              <a:t>@</a:t>
            </a:r>
            <a:r>
              <a:rPr kumimoji="0" lang="es-ES" altLang="es-ES" sz="1000" b="0" i="0" u="none" strike="noStrike" cap="none" normalizeH="0" baseline="0" dirty="0" err="1">
                <a:ln>
                  <a:noFill/>
                </a:ln>
                <a:solidFill>
                  <a:srgbClr val="000000"/>
                </a:solidFill>
                <a:effectLst/>
                <a:latin typeface="Consolas" panose="020B0609020204030204" pitchFamily="49" charset="0"/>
              </a:rPr>
              <a:t>RuleTemplate</a:t>
            </a:r>
            <a:r>
              <a:rPr kumimoji="0" lang="es-ES" altLang="es-ES" sz="1000" b="0" i="0" u="none" strike="noStrike" cap="none" normalizeH="0" baseline="0" dirty="0">
                <a:ln>
                  <a:noFill/>
                </a:ln>
                <a:solidFill>
                  <a:srgbClr val="000000"/>
                </a:solidFill>
                <a:effectLst/>
                <a:latin typeface="Consolas" panose="020B0609020204030204" pitchFamily="49" charset="0"/>
              </a:rPr>
              <a:t> = “</a:t>
            </a:r>
            <a:r>
              <a:rPr kumimoji="0" lang="es-ES" altLang="es-ES" sz="1000" b="0" i="0" u="none" strike="noStrike" cap="none" normalizeH="0" baseline="0" dirty="0" err="1">
                <a:ln>
                  <a:noFill/>
                </a:ln>
                <a:solidFill>
                  <a:srgbClr val="000000"/>
                </a:solidFill>
                <a:effectLst/>
                <a:latin typeface="Consolas" panose="020B0609020204030204" pitchFamily="49" charset="0"/>
              </a:rPr>
              <a:t>Authorization</a:t>
            </a:r>
            <a:r>
              <a:rPr kumimoji="0" lang="es-ES" altLang="es-ES" sz="1000" b="0" i="0" u="none" strike="noStrike" cap="none" normalizeH="0" baseline="0" dirty="0">
                <a:ln>
                  <a:noFill/>
                </a:ln>
                <a:solidFill>
                  <a:srgbClr val="000000"/>
                </a:solidFill>
                <a:effectLst/>
                <a:latin typeface="Consolas" panose="020B0609020204030204" pitchFamily="49" charset="0"/>
              </a:rPr>
              <a:t>” @</a:t>
            </a:r>
            <a:r>
              <a:rPr kumimoji="0" lang="es-ES" altLang="es-ES" sz="1000" b="0" i="0" u="none" strike="noStrike" cap="none" normalizeH="0" baseline="0" dirty="0" err="1">
                <a:ln>
                  <a:noFill/>
                </a:ln>
                <a:solidFill>
                  <a:srgbClr val="000000"/>
                </a:solidFill>
                <a:effectLst/>
                <a:latin typeface="Consolas" panose="020B0609020204030204" pitchFamily="49" charset="0"/>
              </a:rPr>
              <a:t>RuleName</a:t>
            </a:r>
            <a:r>
              <a:rPr kumimoji="0" lang="es-ES" altLang="es-ES" sz="1000" b="0" i="0" u="none" strike="noStrike" cap="none" normalizeH="0" baseline="0" dirty="0">
                <a:ln>
                  <a:noFill/>
                </a:ln>
                <a:solidFill>
                  <a:srgbClr val="000000"/>
                </a:solidFill>
                <a:effectLst/>
                <a:latin typeface="Consolas" panose="020B0609020204030204" pitchFamily="49" charset="0"/>
              </a:rPr>
              <a:t> = “</a:t>
            </a:r>
            <a:r>
              <a:rPr kumimoji="0" lang="es-ES" altLang="es-ES" sz="1000" b="0" i="0" u="none" strike="noStrike" cap="none" normalizeH="0" baseline="0" dirty="0" err="1">
                <a:ln>
                  <a:noFill/>
                </a:ln>
                <a:solidFill>
                  <a:srgbClr val="000000"/>
                </a:solidFill>
                <a:effectLst/>
                <a:latin typeface="Consolas" panose="020B0609020204030204" pitchFamily="49" charset="0"/>
              </a:rPr>
              <a:t>RequireMFAForExtranetAccess</a:t>
            </a:r>
            <a:r>
              <a:rPr kumimoji="0" lang="es-ES" altLang="es-E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Consolas" panose="020B0609020204030204" pitchFamily="49" charset="0"/>
              </a:rPr>
              <a:t>c1:[</a:t>
            </a:r>
            <a:r>
              <a:rPr kumimoji="0" lang="es-ES" altLang="es-ES" sz="1000" b="0" i="0" u="none" strike="noStrike" cap="none" normalizeH="0" baseline="0" dirty="0" err="1">
                <a:ln>
                  <a:noFill/>
                </a:ln>
                <a:solidFill>
                  <a:srgbClr val="000000"/>
                </a:solidFill>
                <a:effectLst/>
                <a:latin typeface="Consolas" panose="020B0609020204030204" pitchFamily="49" charset="0"/>
              </a:rPr>
              <a:t>Type</a:t>
            </a:r>
            <a:r>
              <a:rPr kumimoji="0" lang="es-ES" altLang="es-ES" sz="1000" b="0" i="0" u="none" strike="noStrike" cap="none" normalizeH="0" baseline="0" dirty="0">
                <a:ln>
                  <a:noFill/>
                </a:ln>
                <a:solidFill>
                  <a:srgbClr val="000000"/>
                </a:solidFill>
                <a:effectLst/>
                <a:latin typeface="Consolas" panose="020B0609020204030204" pitchFamily="49" charset="0"/>
              </a:rPr>
              <a:t> == “http://schemas.microsoft.com/</a:t>
            </a:r>
            <a:r>
              <a:rPr kumimoji="0" lang="es-ES" altLang="es-ES" sz="1000" b="0" i="0" u="none" strike="noStrike" cap="none" normalizeH="0" baseline="0" dirty="0" err="1">
                <a:ln>
                  <a:noFill/>
                </a:ln>
                <a:solidFill>
                  <a:srgbClr val="000000"/>
                </a:solidFill>
                <a:effectLst/>
                <a:latin typeface="Consolas" panose="020B0609020204030204" pitchFamily="49" charset="0"/>
              </a:rPr>
              <a:t>claims</a:t>
            </a:r>
            <a:r>
              <a:rPr kumimoji="0" lang="es-ES" altLang="es-ES" sz="1000" b="0" i="0" u="none" strike="noStrike" cap="none" normalizeH="0" baseline="0" dirty="0">
                <a:ln>
                  <a:noFill/>
                </a:ln>
                <a:solidFill>
                  <a:srgbClr val="000000"/>
                </a:solidFill>
                <a:effectLst/>
                <a:latin typeface="Consolas" panose="020B0609020204030204" pitchFamily="49" charset="0"/>
              </a:rPr>
              <a:t>/</a:t>
            </a:r>
            <a:r>
              <a:rPr kumimoji="0" lang="es-ES" altLang="es-ES" sz="1000" b="0" i="0" u="none" strike="noStrike" cap="none" normalizeH="0" baseline="0" dirty="0" err="1">
                <a:ln>
                  <a:noFill/>
                </a:ln>
                <a:solidFill>
                  <a:srgbClr val="000000"/>
                </a:solidFill>
                <a:effectLst/>
                <a:latin typeface="Consolas" panose="020B0609020204030204" pitchFamily="49" charset="0"/>
              </a:rPr>
              <a:t>authnmethodsreferences</a:t>
            </a:r>
            <a:r>
              <a:rPr kumimoji="0" lang="es-ES" altLang="es-ES" sz="1000" b="0" i="0" u="none" strike="noStrike" cap="none" normalizeH="0" baseline="0" dirty="0">
                <a:ln>
                  <a:noFill/>
                </a:ln>
                <a:solidFill>
                  <a:srgbClr val="000000"/>
                </a:solidFill>
                <a:effectLst/>
                <a:latin typeface="Consolas" panose="020B0609020204030204" pitchFamily="49" charset="0"/>
              </a:rPr>
              <a:t>”, </a:t>
            </a:r>
            <a:r>
              <a:rPr kumimoji="0" lang="es-ES" altLang="es-ES" sz="1000" b="0" i="0" u="none" strike="noStrike" cap="none" normalizeH="0" baseline="0" dirty="0" err="1">
                <a:ln>
                  <a:noFill/>
                </a:ln>
                <a:solidFill>
                  <a:srgbClr val="000000"/>
                </a:solidFill>
                <a:effectLst/>
                <a:latin typeface="Consolas" panose="020B0609020204030204" pitchFamily="49" charset="0"/>
              </a:rPr>
              <a:t>Value</a:t>
            </a:r>
            <a:r>
              <a:rPr kumimoji="0" lang="es-ES" altLang="es-ES" sz="1000" b="0" i="0" u="none" strike="noStrike" cap="none" normalizeH="0" baseline="0" dirty="0">
                <a:ln>
                  <a:noFill/>
                </a:ln>
                <a:solidFill>
                  <a:srgbClr val="000000"/>
                </a:solidFill>
                <a:effectLst/>
                <a:latin typeface="Consolas" panose="020B0609020204030204" pitchFamily="49" charset="0"/>
              </a:rPr>
              <a:t> =~ “^(?i)http://schemas\.microsoft\.com/claims/multipleauthn$”] &amp;&amp;</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000000"/>
                </a:solidFill>
                <a:effectLst/>
                <a:latin typeface="Consolas" panose="020B0609020204030204" pitchFamily="49" charset="0"/>
              </a:rPr>
              <a:t>c2:[</a:t>
            </a:r>
            <a:r>
              <a:rPr kumimoji="0" lang="es-ES" altLang="es-ES" sz="1000" b="0" i="0" u="none" strike="noStrike" cap="none" normalizeH="0" baseline="0" dirty="0" err="1">
                <a:ln>
                  <a:noFill/>
                </a:ln>
                <a:solidFill>
                  <a:srgbClr val="000000"/>
                </a:solidFill>
                <a:effectLst/>
                <a:latin typeface="Consolas" panose="020B0609020204030204" pitchFamily="49" charset="0"/>
              </a:rPr>
              <a:t>Type</a:t>
            </a:r>
            <a:r>
              <a:rPr kumimoji="0" lang="es-ES" altLang="es-ES" sz="1000" b="0" i="0" u="none" strike="noStrike" cap="none" normalizeH="0" baseline="0" dirty="0">
                <a:ln>
                  <a:noFill/>
                </a:ln>
                <a:solidFill>
                  <a:srgbClr val="000000"/>
                </a:solidFill>
                <a:effectLst/>
                <a:latin typeface="Consolas" panose="020B0609020204030204" pitchFamily="49" charset="0"/>
              </a:rPr>
              <a:t> == “http://schemas.microsoft.com/</a:t>
            </a:r>
            <a:r>
              <a:rPr kumimoji="0" lang="es-ES" altLang="es-ES" sz="1000" b="0" i="0" u="none" strike="noStrike" cap="none" normalizeH="0" baseline="0" dirty="0" err="1">
                <a:ln>
                  <a:noFill/>
                </a:ln>
                <a:solidFill>
                  <a:srgbClr val="000000"/>
                </a:solidFill>
                <a:effectLst/>
                <a:latin typeface="Consolas" panose="020B0609020204030204" pitchFamily="49" charset="0"/>
              </a:rPr>
              <a:t>ws</a:t>
            </a:r>
            <a:r>
              <a:rPr kumimoji="0" lang="es-ES" altLang="es-ES" sz="1000" b="0" i="0" u="none" strike="noStrike" cap="none" normalizeH="0" baseline="0" dirty="0">
                <a:ln>
                  <a:noFill/>
                </a:ln>
                <a:solidFill>
                  <a:srgbClr val="000000"/>
                </a:solidFill>
                <a:effectLst/>
                <a:latin typeface="Consolas" panose="020B0609020204030204" pitchFamily="49" charset="0"/>
              </a:rPr>
              <a:t>/2012/01/</a:t>
            </a:r>
            <a:r>
              <a:rPr kumimoji="0" lang="es-ES" altLang="es-ES" sz="1000" b="0" i="0" u="none" strike="noStrike" cap="none" normalizeH="0" baseline="0" dirty="0" err="1">
                <a:ln>
                  <a:noFill/>
                </a:ln>
                <a:solidFill>
                  <a:srgbClr val="000000"/>
                </a:solidFill>
                <a:effectLst/>
                <a:latin typeface="Consolas" panose="020B0609020204030204" pitchFamily="49" charset="0"/>
              </a:rPr>
              <a:t>insidecorporatenetwork</a:t>
            </a:r>
            <a:r>
              <a:rPr kumimoji="0" lang="es-ES" altLang="es-ES" sz="1000" b="0" i="0" u="none" strike="noStrike" cap="none" normalizeH="0" baseline="0" dirty="0">
                <a:ln>
                  <a:noFill/>
                </a:ln>
                <a:solidFill>
                  <a:srgbClr val="000000"/>
                </a:solidFill>
                <a:effectLst/>
                <a:latin typeface="Consolas" panose="020B0609020204030204" pitchFamily="49" charset="0"/>
              </a:rPr>
              <a:t>”, </a:t>
            </a:r>
            <a:r>
              <a:rPr kumimoji="0" lang="es-ES" altLang="es-ES" sz="1000" b="0" i="0" u="none" strike="noStrike" cap="none" normalizeH="0" baseline="0" dirty="0" err="1">
                <a:ln>
                  <a:noFill/>
                </a:ln>
                <a:solidFill>
                  <a:srgbClr val="000000"/>
                </a:solidFill>
                <a:effectLst/>
                <a:latin typeface="Consolas" panose="020B0609020204030204" pitchFamily="49" charset="0"/>
              </a:rPr>
              <a:t>Value</a:t>
            </a:r>
            <a:r>
              <a:rPr kumimoji="0" lang="es-ES" altLang="es-ES" sz="1000" b="0" i="0" u="none" strike="noStrike" cap="none" normalizeH="0" baseline="0" dirty="0">
                <a:ln>
                  <a:noFill/>
                </a:ln>
                <a:solidFill>
                  <a:srgbClr val="000000"/>
                </a:solidFill>
                <a:effectLst/>
                <a:latin typeface="Consolas" panose="020B0609020204030204" pitchFamily="49" charset="0"/>
              </a:rPr>
              <a:t> =~ “^(?i)false$”] =&gt; </a:t>
            </a:r>
            <a:r>
              <a:rPr kumimoji="0" lang="es-ES" altLang="es-ES" sz="1000" b="0" i="0" u="none" strike="noStrike" cap="none" normalizeH="0" baseline="0" dirty="0" err="1">
                <a:ln>
                  <a:noFill/>
                </a:ln>
                <a:solidFill>
                  <a:srgbClr val="000000"/>
                </a:solidFill>
                <a:effectLst/>
                <a:latin typeface="Consolas" panose="020B0609020204030204" pitchFamily="49" charset="0"/>
              </a:rPr>
              <a:t>issue</a:t>
            </a:r>
            <a:r>
              <a:rPr kumimoji="0" lang="es-ES" altLang="es-ES" sz="1000" b="0" i="0" u="none" strike="noStrike" cap="none" normalizeH="0" baseline="0" dirty="0">
                <a:ln>
                  <a:noFill/>
                </a:ln>
                <a:solidFill>
                  <a:srgbClr val="000000"/>
                </a:solidFill>
                <a:effectLst/>
                <a:latin typeface="Consolas" panose="020B0609020204030204" pitchFamily="49" charset="0"/>
              </a:rPr>
              <a:t>(</a:t>
            </a:r>
            <a:r>
              <a:rPr kumimoji="0" lang="es-ES" altLang="es-ES" sz="1000" b="0" i="0" u="none" strike="noStrike" cap="none" normalizeH="0" baseline="0" dirty="0" err="1">
                <a:ln>
                  <a:noFill/>
                </a:ln>
                <a:solidFill>
                  <a:srgbClr val="000000"/>
                </a:solidFill>
                <a:effectLst/>
                <a:latin typeface="Consolas" panose="020B0609020204030204" pitchFamily="49" charset="0"/>
              </a:rPr>
              <a:t>Type</a:t>
            </a:r>
            <a:r>
              <a:rPr kumimoji="0" lang="es-ES" altLang="es-ES" sz="1000" b="0" i="0" u="none" strike="noStrike" cap="none" normalizeH="0" baseline="0" dirty="0">
                <a:ln>
                  <a:noFill/>
                </a:ln>
                <a:solidFill>
                  <a:srgbClr val="000000"/>
                </a:solidFill>
                <a:effectLst/>
                <a:latin typeface="Consolas" panose="020B0609020204030204" pitchFamily="49" charset="0"/>
              </a:rPr>
              <a:t> = "http://schemas.microsoft.com/</a:t>
            </a:r>
            <a:r>
              <a:rPr kumimoji="0" lang="es-ES" altLang="es-ES" sz="1000" b="0" i="0" u="none" strike="noStrike" cap="none" normalizeH="0" baseline="0" dirty="0" err="1">
                <a:ln>
                  <a:noFill/>
                </a:ln>
                <a:solidFill>
                  <a:srgbClr val="000000"/>
                </a:solidFill>
                <a:effectLst/>
                <a:latin typeface="Consolas" panose="020B0609020204030204" pitchFamily="49" charset="0"/>
              </a:rPr>
              <a:t>authorization</a:t>
            </a:r>
            <a:r>
              <a:rPr kumimoji="0" lang="es-ES" altLang="es-ES" sz="1000" b="0" i="0" u="none" strike="noStrike" cap="none" normalizeH="0" baseline="0" dirty="0">
                <a:ln>
                  <a:noFill/>
                </a:ln>
                <a:solidFill>
                  <a:srgbClr val="000000"/>
                </a:solidFill>
                <a:effectLst/>
                <a:latin typeface="Consolas" panose="020B0609020204030204" pitchFamily="49" charset="0"/>
              </a:rPr>
              <a:t>/</a:t>
            </a:r>
            <a:r>
              <a:rPr kumimoji="0" lang="es-ES" altLang="es-ES" sz="1000" b="0" i="0" u="none" strike="noStrike" cap="none" normalizeH="0" baseline="0" dirty="0" err="1">
                <a:ln>
                  <a:noFill/>
                </a:ln>
                <a:solidFill>
                  <a:srgbClr val="000000"/>
                </a:solidFill>
                <a:effectLst/>
                <a:latin typeface="Consolas" panose="020B0609020204030204" pitchFamily="49" charset="0"/>
              </a:rPr>
              <a:t>claims</a:t>
            </a:r>
            <a:r>
              <a:rPr kumimoji="0" lang="es-ES" altLang="es-ES" sz="1000" b="0" i="0" u="none" strike="noStrike" cap="none" normalizeH="0" baseline="0" dirty="0">
                <a:ln>
                  <a:noFill/>
                </a:ln>
                <a:solidFill>
                  <a:srgbClr val="000000"/>
                </a:solidFill>
                <a:effectLst/>
                <a:latin typeface="Consolas" panose="020B0609020204030204" pitchFamily="49" charset="0"/>
              </a:rPr>
              <a:t>/</a:t>
            </a:r>
            <a:r>
              <a:rPr kumimoji="0" lang="es-ES" altLang="es-ES" sz="1000" b="0" i="0" u="none" strike="noStrike" cap="none" normalizeH="0" baseline="0" dirty="0" err="1">
                <a:ln>
                  <a:noFill/>
                </a:ln>
                <a:solidFill>
                  <a:srgbClr val="000000"/>
                </a:solidFill>
                <a:effectLst/>
                <a:latin typeface="Consolas" panose="020B0609020204030204" pitchFamily="49" charset="0"/>
              </a:rPr>
              <a:t>permit</a:t>
            </a:r>
            <a:r>
              <a:rPr kumimoji="0" lang="es-ES" altLang="es-ES" sz="1000" b="0" i="0" u="none" strike="noStrike" cap="none" normalizeH="0" baseline="0" dirty="0">
                <a:ln>
                  <a:noFill/>
                </a:ln>
                <a:solidFill>
                  <a:srgbClr val="000000"/>
                </a:solidFill>
                <a:effectLst/>
                <a:latin typeface="Consolas" panose="020B0609020204030204" pitchFamily="49" charset="0"/>
              </a:rPr>
              <a:t>", </a:t>
            </a:r>
            <a:r>
              <a:rPr kumimoji="0" lang="es-ES" altLang="es-ES" sz="1000" b="0" i="0" u="none" strike="noStrike" cap="none" normalizeH="0" baseline="0" dirty="0" err="1">
                <a:ln>
                  <a:noFill/>
                </a:ln>
                <a:solidFill>
                  <a:srgbClr val="000000"/>
                </a:solidFill>
                <a:effectLst/>
                <a:latin typeface="Consolas" panose="020B0609020204030204" pitchFamily="49" charset="0"/>
              </a:rPr>
              <a:t>Value</a:t>
            </a:r>
            <a:r>
              <a:rPr kumimoji="0" lang="es-ES" altLang="es-ES" sz="1000" b="0" i="0" u="none" strike="noStrike" cap="none" normalizeH="0" baseline="0" dirty="0">
                <a:ln>
                  <a:noFill/>
                </a:ln>
                <a:solidFill>
                  <a:srgbClr val="000000"/>
                </a:solidFill>
                <a:effectLst/>
                <a:latin typeface="Consolas" panose="020B0609020204030204" pitchFamily="49" charset="0"/>
              </a:rPr>
              <a:t> = “</a:t>
            </a:r>
            <a:r>
              <a:rPr kumimoji="0" lang="es-ES" altLang="es-ES" sz="1000" b="0" i="0" u="none" strike="noStrike" cap="none" normalizeH="0" baseline="0" dirty="0" err="1">
                <a:ln>
                  <a:noFill/>
                </a:ln>
                <a:solidFill>
                  <a:srgbClr val="000000"/>
                </a:solidFill>
                <a:effectLst/>
                <a:latin typeface="Consolas" panose="020B0609020204030204" pitchFamily="49" charset="0"/>
              </a:rPr>
              <a:t>PermitUsersWithClaim</a:t>
            </a:r>
            <a:r>
              <a:rPr kumimoji="0" lang="es-ES" altLang="es-ES" sz="1000" b="0" i="0" u="none" strike="noStrike" cap="none" normalizeH="0" baseline="0" dirty="0">
                <a:ln>
                  <a:noFill/>
                </a:ln>
                <a:solidFill>
                  <a:srgbClr val="000000"/>
                </a:solidFill>
                <a:effectLst/>
                <a:latin typeface="Consolas" panose="020B0609020204030204" pitchFamily="49" charset="0"/>
              </a:rPr>
              <a:t>");</a:t>
            </a:r>
            <a:r>
              <a:rPr kumimoji="0" lang="es-ES" altLang="es-ES" sz="900" b="0" i="0" u="none" strike="noStrike" cap="none" normalizeH="0" baseline="0" dirty="0">
                <a:ln>
                  <a:noFill/>
                </a:ln>
                <a:solidFill>
                  <a:schemeClr val="tx1"/>
                </a:solidFill>
                <a:effectLst/>
              </a:rPr>
              <a:t> </a:t>
            </a:r>
            <a:endParaRPr kumimoji="0" lang="es-ES" altLang="es-ES" sz="2000" b="0" i="0" u="none" strike="noStrike" cap="none" normalizeH="0" baseline="0" dirty="0">
              <a:ln>
                <a:noFill/>
              </a:ln>
              <a:solidFill>
                <a:schemeClr val="tx1"/>
              </a:solidFill>
              <a:effectLst/>
              <a:latin typeface="Arial" panose="020B0604020202020204" pitchFamily="34" charset="0"/>
            </a:endParaRPr>
          </a:p>
        </p:txBody>
      </p:sp>
      <p:sp>
        <p:nvSpPr>
          <p:cNvPr id="5" name="Arrow: Down 4"/>
          <p:cNvSpPr/>
          <p:nvPr/>
        </p:nvSpPr>
        <p:spPr bwMode="auto">
          <a:xfrm>
            <a:off x="5580062" y="2085919"/>
            <a:ext cx="838200" cy="838200"/>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06404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pic>
        <p:nvPicPr>
          <p:cNvPr id="3" name="Picture 2"/>
          <p:cNvPicPr>
            <a:picLocks noChangeAspect="1"/>
          </p:cNvPicPr>
          <p:nvPr/>
        </p:nvPicPr>
        <p:blipFill rotWithShape="1">
          <a:blip r:embed="rId3"/>
          <a:srcRect r="5218"/>
          <a:stretch/>
        </p:blipFill>
        <p:spPr>
          <a:xfrm>
            <a:off x="375104" y="295274"/>
            <a:ext cx="12061371" cy="5953125"/>
          </a:xfrm>
          <a:prstGeom prst="rect">
            <a:avLst/>
          </a:prstGeom>
        </p:spPr>
      </p:pic>
    </p:spTree>
    <p:extLst>
      <p:ext uri="{BB962C8B-B14F-4D97-AF65-F5344CB8AC3E}">
        <p14:creationId xmlns:p14="http://schemas.microsoft.com/office/powerpoint/2010/main" val="18592555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Administración delegada</a:t>
            </a:r>
          </a:p>
        </p:txBody>
      </p:sp>
      <p:sp>
        <p:nvSpPr>
          <p:cNvPr id="6" name="Text Placeholder 2"/>
          <p:cNvSpPr txBox="1">
            <a:spLocks/>
          </p:cNvSpPr>
          <p:nvPr/>
        </p:nvSpPr>
        <p:spPr>
          <a:xfrm>
            <a:off x="300161" y="1063211"/>
            <a:ext cx="5486399" cy="58969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err="1"/>
              <a:t>Separación</a:t>
            </a:r>
            <a:r>
              <a:rPr lang="en-US" sz="3200" dirty="0"/>
              <a:t> entre </a:t>
            </a:r>
            <a:r>
              <a:rPr lang="en-US" sz="3200" dirty="0" err="1"/>
              <a:t>los</a:t>
            </a:r>
            <a:r>
              <a:rPr lang="en-US" sz="3200" dirty="0"/>
              <a:t> </a:t>
            </a:r>
            <a:r>
              <a:rPr lang="en-US" sz="3200" dirty="0" err="1"/>
              <a:t>administradores</a:t>
            </a:r>
            <a:r>
              <a:rPr lang="en-US" sz="3200" dirty="0"/>
              <a:t> del </a:t>
            </a:r>
            <a:r>
              <a:rPr lang="en-US" sz="3200" dirty="0" err="1"/>
              <a:t>servidor</a:t>
            </a:r>
            <a:r>
              <a:rPr lang="en-US" sz="3200" dirty="0"/>
              <a:t> y </a:t>
            </a:r>
            <a:r>
              <a:rPr lang="en-US" sz="3200" dirty="0" err="1"/>
              <a:t>los</a:t>
            </a:r>
            <a:r>
              <a:rPr lang="en-US" sz="3200" dirty="0"/>
              <a:t> </a:t>
            </a:r>
            <a:r>
              <a:rPr lang="en-US" sz="3200" dirty="0" err="1"/>
              <a:t>administradores</a:t>
            </a:r>
            <a:r>
              <a:rPr lang="en-US" sz="3200" dirty="0"/>
              <a:t> de ADFS</a:t>
            </a:r>
          </a:p>
          <a:p>
            <a:pPr lvl="1">
              <a:spcBef>
                <a:spcPts val="1224"/>
              </a:spcBef>
            </a:pPr>
            <a:r>
              <a:rPr lang="en-US" sz="1800" dirty="0"/>
              <a:t>¡</a:t>
            </a:r>
            <a:r>
              <a:rPr lang="en-US" sz="1800" dirty="0" err="1"/>
              <a:t>Ya</a:t>
            </a:r>
            <a:r>
              <a:rPr lang="en-US" sz="1800" dirty="0"/>
              <a:t> no </a:t>
            </a:r>
            <a:r>
              <a:rPr lang="en-US" sz="1800" dirty="0" err="1"/>
              <a:t>es</a:t>
            </a:r>
            <a:r>
              <a:rPr lang="en-US" sz="1800" dirty="0"/>
              <a:t> </a:t>
            </a:r>
            <a:r>
              <a:rPr lang="en-US" sz="1800" dirty="0" err="1"/>
              <a:t>necesario</a:t>
            </a:r>
            <a:r>
              <a:rPr lang="en-US" sz="1800" dirty="0"/>
              <a:t> </a:t>
            </a:r>
            <a:r>
              <a:rPr lang="en-US" sz="1800" dirty="0" err="1"/>
              <a:t>ser</a:t>
            </a:r>
            <a:r>
              <a:rPr lang="en-US" sz="1800" dirty="0"/>
              <a:t> </a:t>
            </a:r>
            <a:r>
              <a:rPr lang="en-US" sz="1800" dirty="0" err="1"/>
              <a:t>administrador</a:t>
            </a:r>
            <a:r>
              <a:rPr lang="en-US" sz="1800" dirty="0"/>
              <a:t> del </a:t>
            </a:r>
            <a:r>
              <a:rPr lang="en-US" sz="1800" dirty="0" err="1"/>
              <a:t>servidor</a:t>
            </a:r>
            <a:r>
              <a:rPr lang="en-US" sz="1800" dirty="0"/>
              <a:t> para </a:t>
            </a:r>
            <a:r>
              <a:rPr lang="en-US" sz="1800" dirty="0" err="1"/>
              <a:t>gestionar</a:t>
            </a:r>
            <a:r>
              <a:rPr lang="en-US" sz="1800" dirty="0"/>
              <a:t> ADFS!</a:t>
            </a:r>
          </a:p>
          <a:p>
            <a:endParaRPr lang="en-US" sz="3200" dirty="0"/>
          </a:p>
          <a:p>
            <a:r>
              <a:rPr lang="en-US" sz="3200" dirty="0"/>
              <a:t>Se </a:t>
            </a:r>
            <a:r>
              <a:rPr lang="en-US" sz="3200" dirty="0" err="1"/>
              <a:t>pueden</a:t>
            </a:r>
            <a:r>
              <a:rPr lang="en-US" sz="3200" dirty="0"/>
              <a:t> </a:t>
            </a:r>
            <a:r>
              <a:rPr lang="en-US" sz="3200" dirty="0" err="1"/>
              <a:t>asignar</a:t>
            </a:r>
            <a:r>
              <a:rPr lang="en-US" sz="3200" dirty="0"/>
              <a:t> </a:t>
            </a:r>
            <a:r>
              <a:rPr lang="en-US" sz="3200" dirty="0" err="1"/>
              <a:t>grupos</a:t>
            </a:r>
            <a:r>
              <a:rPr lang="en-US" sz="3200" dirty="0"/>
              <a:t> de </a:t>
            </a:r>
            <a:r>
              <a:rPr lang="en-US" sz="3200" dirty="0" err="1"/>
              <a:t>seguridad</a:t>
            </a:r>
            <a:r>
              <a:rPr lang="en-US" sz="3200" dirty="0"/>
              <a:t> </a:t>
            </a:r>
            <a:r>
              <a:rPr lang="en-US" sz="3200" dirty="0" err="1"/>
              <a:t>como</a:t>
            </a:r>
            <a:r>
              <a:rPr lang="en-US" sz="3200" dirty="0"/>
              <a:t> </a:t>
            </a:r>
            <a:r>
              <a:rPr lang="en-US" sz="3200" dirty="0" err="1"/>
              <a:t>administradores</a:t>
            </a:r>
            <a:endParaRPr lang="en-US" sz="3200" dirty="0"/>
          </a:p>
          <a:p>
            <a:pPr lvl="1">
              <a:spcBef>
                <a:spcPts val="1224"/>
              </a:spcBef>
            </a:pPr>
            <a:r>
              <a:rPr lang="en-US" sz="1800" dirty="0"/>
              <a:t>El </a:t>
            </a:r>
            <a:r>
              <a:rPr lang="en-US" sz="1800" dirty="0" err="1"/>
              <a:t>administrador</a:t>
            </a:r>
            <a:r>
              <a:rPr lang="en-US" sz="1800" dirty="0"/>
              <a:t> decide </a:t>
            </a:r>
            <a:r>
              <a:rPr lang="en-US" sz="1800" dirty="0" err="1"/>
              <a:t>si</a:t>
            </a:r>
            <a:r>
              <a:rPr lang="en-US" sz="1800" dirty="0"/>
              <a:t> </a:t>
            </a:r>
            <a:r>
              <a:rPr lang="en-US" sz="1800" dirty="0" err="1"/>
              <a:t>permite</a:t>
            </a:r>
            <a:r>
              <a:rPr lang="en-US" sz="1800" dirty="0"/>
              <a:t> que un </a:t>
            </a:r>
            <a:r>
              <a:rPr lang="en-US" sz="1800" dirty="0" err="1"/>
              <a:t>administrador</a:t>
            </a:r>
            <a:r>
              <a:rPr lang="en-US" sz="1800" dirty="0"/>
              <a:t> local </a:t>
            </a:r>
            <a:r>
              <a:rPr lang="en-US" sz="1800" dirty="0" err="1"/>
              <a:t>gestione</a:t>
            </a:r>
            <a:r>
              <a:rPr lang="en-US" sz="1800" dirty="0"/>
              <a:t> ADFS</a:t>
            </a:r>
          </a:p>
        </p:txBody>
      </p:sp>
      <p:pic>
        <p:nvPicPr>
          <p:cNvPr id="7" name="Picture 6"/>
          <p:cNvPicPr>
            <a:picLocks noChangeAspect="1"/>
          </p:cNvPicPr>
          <p:nvPr/>
        </p:nvPicPr>
        <p:blipFill>
          <a:blip r:embed="rId3"/>
          <a:stretch>
            <a:fillRect/>
          </a:stretch>
        </p:blipFill>
        <p:spPr>
          <a:xfrm>
            <a:off x="6980237" y="1223961"/>
            <a:ext cx="4267200" cy="4985338"/>
          </a:xfrm>
          <a:prstGeom prst="rect">
            <a:avLst/>
          </a:prstGeom>
        </p:spPr>
      </p:pic>
    </p:spTree>
    <p:extLst>
      <p:ext uri="{BB962C8B-B14F-4D97-AF65-F5344CB8AC3E}">
        <p14:creationId xmlns:p14="http://schemas.microsoft.com/office/powerpoint/2010/main" val="33140441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Auditoría mejorada</a:t>
            </a:r>
          </a:p>
        </p:txBody>
      </p:sp>
      <p:sp>
        <p:nvSpPr>
          <p:cNvPr id="5" name="Text Placeholder 1"/>
          <p:cNvSpPr txBox="1">
            <a:spLocks/>
          </p:cNvSpPr>
          <p:nvPr/>
        </p:nvSpPr>
        <p:spPr>
          <a:xfrm>
            <a:off x="274638" y="1270043"/>
            <a:ext cx="5786527" cy="453662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Auditorías</a:t>
            </a:r>
            <a:r>
              <a:rPr lang="en-US" dirty="0"/>
              <a:t> </a:t>
            </a:r>
            <a:r>
              <a:rPr lang="en-US" dirty="0" err="1"/>
              <a:t>esquematizadas</a:t>
            </a:r>
            <a:endParaRPr lang="en-US" dirty="0"/>
          </a:p>
          <a:p>
            <a:pPr lvl="1">
              <a:spcBef>
                <a:spcPts val="1224"/>
              </a:spcBef>
            </a:pPr>
            <a:r>
              <a:rPr lang="en-US" dirty="0" err="1"/>
              <a:t>Permite</a:t>
            </a:r>
            <a:r>
              <a:rPr lang="en-US" dirty="0"/>
              <a:t> </a:t>
            </a:r>
            <a:r>
              <a:rPr lang="en-US" dirty="0" err="1"/>
              <a:t>hacer</a:t>
            </a:r>
            <a:r>
              <a:rPr lang="en-US" dirty="0"/>
              <a:t> parsing </a:t>
            </a:r>
            <a:r>
              <a:rPr lang="en-US" dirty="0" err="1"/>
              <a:t>fácilmente</a:t>
            </a:r>
            <a:endParaRPr lang="en-US" dirty="0"/>
          </a:p>
          <a:p>
            <a:r>
              <a:rPr lang="en-US" dirty="0" err="1"/>
              <a:t>Menos</a:t>
            </a:r>
            <a:r>
              <a:rPr lang="en-US" dirty="0"/>
              <a:t> reporting, </a:t>
            </a:r>
            <a:r>
              <a:rPr lang="en-US" dirty="0" err="1"/>
              <a:t>pero</a:t>
            </a:r>
            <a:r>
              <a:rPr lang="en-US" dirty="0"/>
              <a:t> </a:t>
            </a:r>
            <a:r>
              <a:rPr lang="en-US" dirty="0" err="1"/>
              <a:t>más</a:t>
            </a:r>
            <a:r>
              <a:rPr lang="en-US" dirty="0"/>
              <a:t> </a:t>
            </a:r>
            <a:r>
              <a:rPr lang="en-US" dirty="0" err="1"/>
              <a:t>útil</a:t>
            </a:r>
            <a:endParaRPr lang="en-US" dirty="0"/>
          </a:p>
          <a:p>
            <a:pPr lvl="1"/>
            <a:r>
              <a:rPr lang="en-US" dirty="0"/>
              <a:t>Reduce el </a:t>
            </a:r>
            <a:r>
              <a:rPr lang="en-US" dirty="0" err="1"/>
              <a:t>número</a:t>
            </a:r>
            <a:r>
              <a:rPr lang="en-US" dirty="0"/>
              <a:t> de </a:t>
            </a:r>
            <a:r>
              <a:rPr lang="en-US" dirty="0" err="1"/>
              <a:t>auditorías</a:t>
            </a:r>
            <a:r>
              <a:rPr lang="en-US" dirty="0"/>
              <a:t> </a:t>
            </a:r>
            <a:r>
              <a:rPr lang="en-US" dirty="0" err="1"/>
              <a:t>por</a:t>
            </a:r>
            <a:r>
              <a:rPr lang="en-US" dirty="0"/>
              <a:t> </a:t>
            </a:r>
            <a:r>
              <a:rPr lang="en-US" dirty="0" err="1"/>
              <a:t>inicio</a:t>
            </a:r>
            <a:r>
              <a:rPr lang="en-US" dirty="0"/>
              <a:t> de </a:t>
            </a:r>
            <a:r>
              <a:rPr lang="en-US" dirty="0" err="1"/>
              <a:t>sesión</a:t>
            </a:r>
            <a:r>
              <a:rPr lang="en-US" dirty="0"/>
              <a:t> de ~80 a &lt;3</a:t>
            </a:r>
          </a:p>
          <a:p>
            <a:pPr lvl="1">
              <a:spcBef>
                <a:spcPts val="1224"/>
              </a:spcBef>
            </a:pPr>
            <a:r>
              <a:rPr lang="en-US" sz="3200" dirty="0" err="1">
                <a:gradFill>
                  <a:gsLst>
                    <a:gs pos="12389">
                      <a:schemeClr val="tx2"/>
                    </a:gs>
                    <a:gs pos="31000">
                      <a:schemeClr val="tx2"/>
                    </a:gs>
                  </a:gsLst>
                  <a:lin ang="5400000" scaled="0"/>
                </a:gradFill>
                <a:latin typeface="+mj-lt"/>
              </a:rPr>
              <a:t>Activado</a:t>
            </a:r>
            <a:r>
              <a:rPr lang="en-US" sz="3200" dirty="0">
                <a:gradFill>
                  <a:gsLst>
                    <a:gs pos="12389">
                      <a:schemeClr val="tx2"/>
                    </a:gs>
                    <a:gs pos="31000">
                      <a:schemeClr val="tx2"/>
                    </a:gs>
                  </a:gsLst>
                  <a:lin ang="5400000" scaled="0"/>
                </a:gradFill>
                <a:latin typeface="+mj-lt"/>
              </a:rPr>
              <a:t> </a:t>
            </a:r>
            <a:r>
              <a:rPr lang="en-US" sz="3200" dirty="0" err="1">
                <a:gradFill>
                  <a:gsLst>
                    <a:gs pos="12389">
                      <a:schemeClr val="tx2"/>
                    </a:gs>
                    <a:gs pos="31000">
                      <a:schemeClr val="tx2"/>
                    </a:gs>
                  </a:gsLst>
                  <a:lin ang="5400000" scaled="0"/>
                </a:gradFill>
                <a:latin typeface="+mj-lt"/>
              </a:rPr>
              <a:t>por</a:t>
            </a:r>
            <a:r>
              <a:rPr lang="en-US" sz="3200" dirty="0">
                <a:gradFill>
                  <a:gsLst>
                    <a:gs pos="12389">
                      <a:schemeClr val="tx2"/>
                    </a:gs>
                    <a:gs pos="31000">
                      <a:schemeClr val="tx2"/>
                    </a:gs>
                  </a:gsLst>
                  <a:lin ang="5400000" scaled="0"/>
                </a:gradFill>
                <a:latin typeface="+mj-lt"/>
              </a:rPr>
              <a:t> </a:t>
            </a:r>
            <a:r>
              <a:rPr lang="en-US" sz="3200" dirty="0" err="1">
                <a:gradFill>
                  <a:gsLst>
                    <a:gs pos="12389">
                      <a:schemeClr val="tx2"/>
                    </a:gs>
                    <a:gs pos="31000">
                      <a:schemeClr val="tx2"/>
                    </a:gs>
                  </a:gsLst>
                  <a:lin ang="5400000" scaled="0"/>
                </a:gradFill>
                <a:latin typeface="+mj-lt"/>
              </a:rPr>
              <a:t>defecto</a:t>
            </a:r>
            <a:r>
              <a:rPr lang="en-US" sz="3200" dirty="0">
                <a:gradFill>
                  <a:gsLst>
                    <a:gs pos="12389">
                      <a:schemeClr val="tx2"/>
                    </a:gs>
                    <a:gs pos="31000">
                      <a:schemeClr val="tx2"/>
                    </a:gs>
                  </a:gsLst>
                  <a:lin ang="5400000" scaled="0"/>
                </a:gradFill>
                <a:latin typeface="+mj-lt"/>
              </a:rPr>
              <a:t> el </a:t>
            </a:r>
            <a:r>
              <a:rPr lang="en-US" sz="3200" dirty="0" err="1">
                <a:gradFill>
                  <a:gsLst>
                    <a:gs pos="12389">
                      <a:schemeClr val="tx2"/>
                    </a:gs>
                    <a:gs pos="31000">
                      <a:schemeClr val="tx2"/>
                    </a:gs>
                  </a:gsLst>
                  <a:lin ang="5400000" scaled="0"/>
                </a:gradFill>
                <a:latin typeface="+mj-lt"/>
              </a:rPr>
              <a:t>en</a:t>
            </a:r>
            <a:r>
              <a:rPr lang="en-US" sz="3200" dirty="0">
                <a:gradFill>
                  <a:gsLst>
                    <a:gs pos="12389">
                      <a:schemeClr val="tx2"/>
                    </a:gs>
                    <a:gs pos="31000">
                      <a:schemeClr val="tx2"/>
                    </a:gs>
                  </a:gsLst>
                  <a:lin ang="5400000" scaled="0"/>
                </a:gradFill>
                <a:latin typeface="+mj-lt"/>
              </a:rPr>
              <a:t> </a:t>
            </a:r>
            <a:r>
              <a:rPr lang="en-US" sz="3200" dirty="0" err="1">
                <a:gradFill>
                  <a:gsLst>
                    <a:gs pos="12389">
                      <a:schemeClr val="tx2"/>
                    </a:gs>
                    <a:gs pos="31000">
                      <a:schemeClr val="tx2"/>
                    </a:gs>
                  </a:gsLst>
                  <a:lin ang="5400000" scaled="0"/>
                </a:gradFill>
                <a:latin typeface="+mj-lt"/>
              </a:rPr>
              <a:t>nuevo</a:t>
            </a:r>
            <a:r>
              <a:rPr lang="en-US" sz="3200" dirty="0">
                <a:gradFill>
                  <a:gsLst>
                    <a:gs pos="12389">
                      <a:schemeClr val="tx2"/>
                    </a:gs>
                    <a:gs pos="31000">
                      <a:schemeClr val="tx2"/>
                    </a:gs>
                  </a:gsLst>
                  <a:lin ang="5400000" scaled="0"/>
                </a:gradFill>
                <a:latin typeface="+mj-lt"/>
              </a:rPr>
              <a:t> </a:t>
            </a:r>
            <a:r>
              <a:rPr lang="en-US" sz="3200" dirty="0" err="1">
                <a:gradFill>
                  <a:gsLst>
                    <a:gs pos="12389">
                      <a:schemeClr val="tx2"/>
                    </a:gs>
                    <a:gs pos="31000">
                      <a:schemeClr val="tx2"/>
                    </a:gs>
                  </a:gsLst>
                  <a:lin ang="5400000" scaled="0"/>
                </a:gradFill>
                <a:latin typeface="+mj-lt"/>
              </a:rPr>
              <a:t>modo</a:t>
            </a:r>
            <a:r>
              <a:rPr lang="en-US" sz="3200" dirty="0">
                <a:gradFill>
                  <a:gsLst>
                    <a:gs pos="12389">
                      <a:schemeClr val="tx2"/>
                    </a:gs>
                    <a:gs pos="31000">
                      <a:schemeClr val="tx2"/>
                    </a:gs>
                  </a:gsLst>
                  <a:lin ang="5400000" scaled="0"/>
                </a:gradFill>
                <a:latin typeface="+mj-lt"/>
              </a:rPr>
              <a:t> de </a:t>
            </a:r>
            <a:r>
              <a:rPr lang="en-US" sz="3200" dirty="0" err="1">
                <a:gradFill>
                  <a:gsLst>
                    <a:gs pos="12389">
                      <a:schemeClr val="tx2"/>
                    </a:gs>
                    <a:gs pos="31000">
                      <a:schemeClr val="tx2"/>
                    </a:gs>
                  </a:gsLst>
                  <a:lin ang="5400000" scaled="0"/>
                </a:gradFill>
                <a:latin typeface="+mj-lt"/>
              </a:rPr>
              <a:t>granja</a:t>
            </a:r>
            <a:endParaRPr lang="en-US" sz="3200" dirty="0">
              <a:gradFill>
                <a:gsLst>
                  <a:gs pos="12389">
                    <a:schemeClr val="tx2"/>
                  </a:gs>
                  <a:gs pos="31000">
                    <a:schemeClr val="tx2"/>
                  </a:gs>
                </a:gsLst>
                <a:lin ang="5400000" scaled="0"/>
              </a:gradFill>
              <a:latin typeface="+mj-lt"/>
            </a:endParaRPr>
          </a:p>
          <a:p>
            <a:pPr lvl="1"/>
            <a:r>
              <a:rPr lang="en-US" dirty="0"/>
              <a:t>El </a:t>
            </a:r>
            <a:r>
              <a:rPr lang="en-US" dirty="0" err="1"/>
              <a:t>modo</a:t>
            </a:r>
            <a:r>
              <a:rPr lang="en-US" dirty="0"/>
              <a:t> de </a:t>
            </a:r>
            <a:r>
              <a:rPr lang="en-US" dirty="0" err="1"/>
              <a:t>funcionamiento</a:t>
            </a:r>
            <a:r>
              <a:rPr lang="en-US" dirty="0"/>
              <a:t> anterior se </a:t>
            </a:r>
            <a:r>
              <a:rPr lang="en-US" dirty="0" err="1"/>
              <a:t>puede</a:t>
            </a:r>
            <a:r>
              <a:rPr lang="en-US" dirty="0"/>
              <a:t> </a:t>
            </a:r>
            <a:r>
              <a:rPr lang="en-US" dirty="0" err="1"/>
              <a:t>activar</a:t>
            </a:r>
            <a:r>
              <a:rPr lang="en-US" dirty="0"/>
              <a:t> a </a:t>
            </a:r>
            <a:r>
              <a:rPr lang="en-US" dirty="0" err="1"/>
              <a:t>través</a:t>
            </a:r>
            <a:r>
              <a:rPr lang="en-US" dirty="0"/>
              <a:t> del </a:t>
            </a:r>
            <a:r>
              <a:rPr lang="en-US" dirty="0" err="1"/>
              <a:t>modo</a:t>
            </a:r>
            <a:r>
              <a:rPr lang="en-US" dirty="0"/>
              <a:t> ‘verbose’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637" y="1363662"/>
            <a:ext cx="5526734" cy="4164108"/>
          </a:xfrm>
          <a:prstGeom prst="rect">
            <a:avLst/>
          </a:prstGeom>
        </p:spPr>
      </p:pic>
    </p:spTree>
    <p:extLst>
      <p:ext uri="{BB962C8B-B14F-4D97-AF65-F5344CB8AC3E}">
        <p14:creationId xmlns:p14="http://schemas.microsoft.com/office/powerpoint/2010/main" val="307880487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70569"/>
            <a:ext cx="12436475" cy="1181100"/>
          </a:xfrm>
        </p:spPr>
        <p:txBody>
          <a:bodyPr/>
          <a:lstStyle/>
          <a:p>
            <a:pPr algn="ctr"/>
            <a:r>
              <a:rPr lang="es-ES" sz="6600" b="1" dirty="0" err="1"/>
              <a:t>Multi</a:t>
            </a:r>
            <a:r>
              <a:rPr lang="es-ES" sz="6600" b="1" dirty="0"/>
              <a:t>-factor </a:t>
            </a:r>
            <a:r>
              <a:rPr lang="es-ES" sz="6600" b="1" dirty="0" err="1"/>
              <a:t>authentication</a:t>
            </a:r>
            <a:endParaRPr lang="es-ES" sz="6600" b="1" dirty="0"/>
          </a:p>
        </p:txBody>
      </p:sp>
      <p:sp>
        <p:nvSpPr>
          <p:cNvPr id="4" name="TextBox 3"/>
          <p:cNvSpPr txBox="1"/>
          <p:nvPr/>
        </p:nvSpPr>
        <p:spPr>
          <a:xfrm>
            <a:off x="10485437" y="6366661"/>
            <a:ext cx="19050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TechSum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730202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27101" y="2451428"/>
            <a:ext cx="1588937" cy="1646956"/>
          </a:xfrm>
          <a:prstGeom prst="rect">
            <a:avLst/>
          </a:prstGeom>
        </p:spPr>
      </p:pic>
      <p:sp>
        <p:nvSpPr>
          <p:cNvPr id="5" name="TextBox 4"/>
          <p:cNvSpPr txBox="1"/>
          <p:nvPr/>
        </p:nvSpPr>
        <p:spPr>
          <a:xfrm>
            <a:off x="2383085" y="4124274"/>
            <a:ext cx="1584176" cy="369332"/>
          </a:xfrm>
          <a:prstGeom prst="rect">
            <a:avLst/>
          </a:prstGeom>
          <a:noFill/>
        </p:spPr>
        <p:txBody>
          <a:bodyPr wrap="square" rtlCol="0">
            <a:spAutoFit/>
          </a:bodyPr>
          <a:lstStyle/>
          <a:p>
            <a:pPr algn="ctr"/>
            <a:r>
              <a:rPr lang="es-ES" dirty="0"/>
              <a:t>Algo que sé</a:t>
            </a:r>
          </a:p>
        </p:txBody>
      </p:sp>
      <p:pic>
        <p:nvPicPr>
          <p:cNvPr id="6" name="Picture 5"/>
          <p:cNvPicPr>
            <a:picLocks noChangeAspect="1"/>
          </p:cNvPicPr>
          <p:nvPr/>
        </p:nvPicPr>
        <p:blipFill>
          <a:blip r:embed="rId4"/>
          <a:stretch>
            <a:fillRect/>
          </a:stretch>
        </p:blipFill>
        <p:spPr>
          <a:xfrm>
            <a:off x="5720763" y="2625179"/>
            <a:ext cx="877739" cy="1449388"/>
          </a:xfrm>
          <a:prstGeom prst="rect">
            <a:avLst/>
          </a:prstGeom>
        </p:spPr>
      </p:pic>
      <p:sp>
        <p:nvSpPr>
          <p:cNvPr id="7" name="TextBox 6"/>
          <p:cNvSpPr txBox="1"/>
          <p:nvPr/>
        </p:nvSpPr>
        <p:spPr>
          <a:xfrm>
            <a:off x="5292127" y="4124274"/>
            <a:ext cx="1735013" cy="369332"/>
          </a:xfrm>
          <a:prstGeom prst="rect">
            <a:avLst/>
          </a:prstGeom>
          <a:noFill/>
        </p:spPr>
        <p:txBody>
          <a:bodyPr wrap="square" rtlCol="0">
            <a:spAutoFit/>
          </a:bodyPr>
          <a:lstStyle/>
          <a:p>
            <a:pPr algn="ctr"/>
            <a:r>
              <a:rPr lang="es-ES" dirty="0"/>
              <a:t>Algo que tengo</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1757" y="2655622"/>
            <a:ext cx="979072" cy="1418945"/>
          </a:xfrm>
          <a:prstGeom prst="rect">
            <a:avLst/>
          </a:prstGeom>
        </p:spPr>
      </p:pic>
      <p:sp>
        <p:nvSpPr>
          <p:cNvPr id="9" name="TextBox 8"/>
          <p:cNvSpPr txBox="1"/>
          <p:nvPr/>
        </p:nvSpPr>
        <p:spPr>
          <a:xfrm>
            <a:off x="7994947" y="4139301"/>
            <a:ext cx="1735013" cy="369332"/>
          </a:xfrm>
          <a:prstGeom prst="rect">
            <a:avLst/>
          </a:prstGeom>
          <a:noFill/>
        </p:spPr>
        <p:txBody>
          <a:bodyPr wrap="square" rtlCol="0">
            <a:spAutoFit/>
          </a:bodyPr>
          <a:lstStyle/>
          <a:p>
            <a:pPr algn="ctr"/>
            <a:r>
              <a:rPr lang="es-ES" dirty="0"/>
              <a:t>Algo que soy</a:t>
            </a:r>
          </a:p>
        </p:txBody>
      </p:sp>
      <p:sp>
        <p:nvSpPr>
          <p:cNvPr id="10" name="Rectangle 9"/>
          <p:cNvSpPr/>
          <p:nvPr/>
        </p:nvSpPr>
        <p:spPr>
          <a:xfrm>
            <a:off x="1951037" y="1973262"/>
            <a:ext cx="5472608" cy="295232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11" name="Title 10"/>
          <p:cNvSpPr>
            <a:spLocks noGrp="1"/>
          </p:cNvSpPr>
          <p:nvPr>
            <p:ph type="title"/>
          </p:nvPr>
        </p:nvSpPr>
        <p:spPr/>
        <p:txBody>
          <a:bodyPr/>
          <a:lstStyle/>
          <a:p>
            <a:r>
              <a:rPr lang="es-ES" dirty="0"/>
              <a:t>¿Qué es la autenticación </a:t>
            </a:r>
            <a:r>
              <a:rPr lang="es-ES" dirty="0" err="1"/>
              <a:t>multi</a:t>
            </a:r>
            <a:r>
              <a:rPr lang="es-ES" dirty="0"/>
              <a:t>-factor?</a:t>
            </a:r>
          </a:p>
        </p:txBody>
      </p:sp>
    </p:spTree>
    <p:extLst>
      <p:ext uri="{BB962C8B-B14F-4D97-AF65-F5344CB8AC3E}">
        <p14:creationId xmlns:p14="http://schemas.microsoft.com/office/powerpoint/2010/main" val="327220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70569"/>
            <a:ext cx="12436475" cy="1181100"/>
          </a:xfrm>
        </p:spPr>
        <p:txBody>
          <a:bodyPr/>
          <a:lstStyle/>
          <a:p>
            <a:pPr algn="ctr"/>
            <a:r>
              <a:rPr lang="es-ES" sz="6600" b="1" dirty="0"/>
              <a:t>¿Qué es un </a:t>
            </a:r>
            <a:r>
              <a:rPr lang="es-ES" sz="6600" b="1" dirty="0" err="1"/>
              <a:t>Identity</a:t>
            </a:r>
            <a:r>
              <a:rPr lang="es-ES" sz="6600" b="1" dirty="0"/>
              <a:t> </a:t>
            </a:r>
            <a:r>
              <a:rPr lang="es-ES" sz="6600" b="1" dirty="0" err="1"/>
              <a:t>Provider</a:t>
            </a:r>
            <a:r>
              <a:rPr lang="es-ES" sz="6600" b="1" dirty="0"/>
              <a:t>?</a:t>
            </a:r>
          </a:p>
        </p:txBody>
      </p:sp>
      <p:sp>
        <p:nvSpPr>
          <p:cNvPr id="3" name="Text Placeholder 4"/>
          <p:cNvSpPr txBox="1">
            <a:spLocks/>
          </p:cNvSpPr>
          <p:nvPr/>
        </p:nvSpPr>
        <p:spPr>
          <a:xfrm>
            <a:off x="1897855" y="3573462"/>
            <a:ext cx="8640762" cy="76300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a:solidFill>
                  <a:srgbClr val="002060"/>
                </a:solidFill>
              </a:rPr>
              <a:t>La autenticación basada en </a:t>
            </a:r>
            <a:r>
              <a:rPr lang="es-ES" dirty="0" err="1">
                <a:solidFill>
                  <a:srgbClr val="002060"/>
                </a:solidFill>
              </a:rPr>
              <a:t>claims</a:t>
            </a:r>
            <a:endParaRPr lang="es-ES" dirty="0">
              <a:solidFill>
                <a:srgbClr val="002060"/>
              </a:solidFill>
            </a:endParaRPr>
          </a:p>
          <a:p>
            <a:pPr algn="ctr"/>
            <a:endParaRPr lang="en-US" dirty="0"/>
          </a:p>
        </p:txBody>
      </p:sp>
      <p:sp>
        <p:nvSpPr>
          <p:cNvPr id="4" name="TextBox 3"/>
          <p:cNvSpPr txBox="1"/>
          <p:nvPr/>
        </p:nvSpPr>
        <p:spPr>
          <a:xfrm>
            <a:off x="10485437" y="6366661"/>
            <a:ext cx="19050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TechSum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477946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¿Qué es la autenticación </a:t>
            </a:r>
            <a:r>
              <a:rPr lang="es-ES" dirty="0" err="1"/>
              <a:t>multi</a:t>
            </a:r>
            <a:r>
              <a:rPr lang="es-ES" dirty="0"/>
              <a:t>-factor?</a:t>
            </a:r>
          </a:p>
        </p:txBody>
      </p:sp>
      <p:pic>
        <p:nvPicPr>
          <p:cNvPr id="4" name="Picture 3"/>
          <p:cNvPicPr>
            <a:picLocks noChangeAspect="1"/>
          </p:cNvPicPr>
          <p:nvPr/>
        </p:nvPicPr>
        <p:blipFill>
          <a:blip r:embed="rId3"/>
          <a:stretch>
            <a:fillRect/>
          </a:stretch>
        </p:blipFill>
        <p:spPr>
          <a:xfrm>
            <a:off x="1874837" y="2011362"/>
            <a:ext cx="8686800" cy="2971800"/>
          </a:xfrm>
          <a:prstGeom prst="rect">
            <a:avLst/>
          </a:prstGeom>
        </p:spPr>
      </p:pic>
    </p:spTree>
    <p:extLst>
      <p:ext uri="{BB962C8B-B14F-4D97-AF65-F5344CB8AC3E}">
        <p14:creationId xmlns:p14="http://schemas.microsoft.com/office/powerpoint/2010/main" val="37917901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25663"/>
            <a:ext cx="11887200" cy="3176587"/>
          </a:xfrm>
        </p:spPr>
        <p:txBody>
          <a:bodyPr/>
          <a:lstStyle/>
          <a:p>
            <a:r>
              <a:rPr lang="es-ES" b="1" dirty="0"/>
              <a:t>Demo</a:t>
            </a:r>
            <a:br>
              <a:rPr lang="es-ES" dirty="0"/>
            </a:br>
            <a:r>
              <a:rPr lang="es-ES" dirty="0" err="1"/>
              <a:t>Azure</a:t>
            </a:r>
            <a:r>
              <a:rPr lang="es-ES" dirty="0"/>
              <a:t> </a:t>
            </a:r>
            <a:r>
              <a:rPr lang="es-ES" dirty="0" err="1"/>
              <a:t>Multi</a:t>
            </a:r>
            <a:r>
              <a:rPr lang="es-ES" dirty="0"/>
              <a:t>-Factor </a:t>
            </a:r>
            <a:r>
              <a:rPr lang="es-ES" dirty="0" err="1"/>
              <a:t>Authentication</a:t>
            </a:r>
            <a:r>
              <a:rPr lang="es-ES" dirty="0"/>
              <a:t> + ADFS</a:t>
            </a:r>
          </a:p>
        </p:txBody>
      </p:sp>
    </p:spTree>
    <p:extLst>
      <p:ext uri="{BB962C8B-B14F-4D97-AF65-F5344CB8AC3E}">
        <p14:creationId xmlns:p14="http://schemas.microsoft.com/office/powerpoint/2010/main" val="29485522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70569"/>
            <a:ext cx="12436475" cy="1181100"/>
          </a:xfrm>
        </p:spPr>
        <p:txBody>
          <a:bodyPr/>
          <a:lstStyle/>
          <a:p>
            <a:pPr algn="ctr"/>
            <a:r>
              <a:rPr lang="es-ES" sz="6600" b="1" dirty="0"/>
              <a:t>Actualizar desde 2012 R2 a 2016</a:t>
            </a:r>
          </a:p>
        </p:txBody>
      </p:sp>
      <p:sp>
        <p:nvSpPr>
          <p:cNvPr id="4" name="TextBox 3"/>
          <p:cNvSpPr txBox="1"/>
          <p:nvPr/>
        </p:nvSpPr>
        <p:spPr>
          <a:xfrm>
            <a:off x="10485437" y="6366661"/>
            <a:ext cx="19050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TechSum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951967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Actualizar de 2012 R2 a 2016</a:t>
            </a:r>
            <a:endParaRPr lang="en-US" dirty="0"/>
          </a:p>
        </p:txBody>
      </p:sp>
      <p:pic>
        <p:nvPicPr>
          <p:cNvPr id="5" name="Picture 4">
            <a:hlinkClick r:id="rId3"/>
          </p:cNvPr>
          <p:cNvPicPr>
            <a:picLocks noChangeAspect="1"/>
          </p:cNvPicPr>
          <p:nvPr/>
        </p:nvPicPr>
        <p:blipFill>
          <a:blip r:embed="rId4"/>
          <a:stretch>
            <a:fillRect/>
          </a:stretch>
        </p:blipFill>
        <p:spPr>
          <a:xfrm>
            <a:off x="1874837" y="1058862"/>
            <a:ext cx="8295805" cy="5474028"/>
          </a:xfrm>
          <a:prstGeom prst="rect">
            <a:avLst/>
          </a:prstGeom>
        </p:spPr>
      </p:pic>
    </p:spTree>
    <p:extLst>
      <p:ext uri="{BB962C8B-B14F-4D97-AF65-F5344CB8AC3E}">
        <p14:creationId xmlns:p14="http://schemas.microsoft.com/office/powerpoint/2010/main" val="18977371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Actualizar de 2012 R2 a 2016</a:t>
            </a:r>
          </a:p>
        </p:txBody>
      </p:sp>
      <p:sp>
        <p:nvSpPr>
          <p:cNvPr id="3" name="Text Placeholder 3"/>
          <p:cNvSpPr txBox="1">
            <a:spLocks/>
          </p:cNvSpPr>
          <p:nvPr/>
        </p:nvSpPr>
        <p:spPr>
          <a:xfrm>
            <a:off x="274638" y="1212851"/>
            <a:ext cx="6857999" cy="533069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a:t>Une un ADFS vNext a tu granja existente</a:t>
            </a:r>
          </a:p>
          <a:p>
            <a:pPr lvl="1"/>
            <a:r>
              <a:rPr lang="en-US"/>
              <a:t>La granja actua en modo compatibilidad</a:t>
            </a:r>
          </a:p>
          <a:p>
            <a:r>
              <a:rPr lang="en-US" sz="3200"/>
              <a:t>Comprueba que todo funciona OK</a:t>
            </a:r>
          </a:p>
          <a:p>
            <a:r>
              <a:rPr lang="en-US" sz="3200"/>
              <a:t>Agrega más nodos </a:t>
            </a:r>
          </a:p>
          <a:p>
            <a:pPr lvl="1"/>
            <a:r>
              <a:rPr lang="en-US"/>
              <a:t>Libera carga de los nodos de la version 2012 R2 eliminándolos del balanceador</a:t>
            </a:r>
          </a:p>
          <a:p>
            <a:r>
              <a:rPr lang="en-US" sz="3200"/>
              <a:t>Actualiza la version de la granja</a:t>
            </a:r>
          </a:p>
          <a:p>
            <a:pPr lvl="1"/>
            <a:r>
              <a:rPr lang="en-US"/>
              <a:t>Rollback soportado</a:t>
            </a:r>
          </a:p>
          <a:p>
            <a:r>
              <a:rPr lang="en-US" sz="3200"/>
              <a:t>Prueba las nuevas capacidades</a:t>
            </a:r>
          </a:p>
          <a:p>
            <a:r>
              <a:rPr lang="en-US" sz="3200"/>
              <a:t>Elimina los nodos versión 2012 R2</a:t>
            </a:r>
            <a:endParaRPr lang="en-US" sz="3200" dirty="0"/>
          </a:p>
        </p:txBody>
      </p:sp>
      <p:sp>
        <p:nvSpPr>
          <p:cNvPr id="4" name="Rectangle 3"/>
          <p:cNvSpPr/>
          <p:nvPr/>
        </p:nvSpPr>
        <p:spPr bwMode="auto">
          <a:xfrm>
            <a:off x="7513637" y="1820862"/>
            <a:ext cx="1066800" cy="91440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WAP</a:t>
            </a:r>
          </a:p>
        </p:txBody>
      </p:sp>
      <p:sp>
        <p:nvSpPr>
          <p:cNvPr id="5" name="Rectangle 4"/>
          <p:cNvSpPr/>
          <p:nvPr/>
        </p:nvSpPr>
        <p:spPr bwMode="auto">
          <a:xfrm>
            <a:off x="7516670" y="4945062"/>
            <a:ext cx="1066800" cy="91440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ADFS</a:t>
            </a:r>
          </a:p>
          <a:p>
            <a:pPr algn="ctr" defTabSz="932472" fontAlgn="base">
              <a:spcBef>
                <a:spcPct val="0"/>
              </a:spcBef>
              <a:spcAft>
                <a:spcPct val="0"/>
              </a:spcAft>
            </a:pPr>
            <a:r>
              <a:rPr lang="en-US" sz="1200" dirty="0">
                <a:gradFill>
                  <a:gsLst>
                    <a:gs pos="0">
                      <a:srgbClr val="FFFFFF"/>
                    </a:gs>
                    <a:gs pos="100000">
                      <a:srgbClr val="FFFFFF"/>
                    </a:gs>
                  </a:gsLst>
                  <a:lin ang="5400000" scaled="0"/>
                </a:gradFill>
              </a:rPr>
              <a:t>(Primary)</a:t>
            </a:r>
            <a:endParaRPr lang="en-US" sz="1100" dirty="0">
              <a:gradFill>
                <a:gsLst>
                  <a:gs pos="0">
                    <a:srgbClr val="FFFFFF"/>
                  </a:gs>
                  <a:gs pos="100000">
                    <a:srgbClr val="FFFFFF"/>
                  </a:gs>
                </a:gsLst>
                <a:lin ang="5400000" scaled="0"/>
              </a:gradFill>
            </a:endParaRPr>
          </a:p>
        </p:txBody>
      </p:sp>
      <p:sp>
        <p:nvSpPr>
          <p:cNvPr id="6" name="Rectangle 5"/>
          <p:cNvSpPr/>
          <p:nvPr/>
        </p:nvSpPr>
        <p:spPr bwMode="auto">
          <a:xfrm>
            <a:off x="10085593" y="4960119"/>
            <a:ext cx="1066800" cy="91440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ADFS</a:t>
            </a:r>
          </a:p>
          <a:p>
            <a:pPr lvl="0" algn="ctr" defTabSz="932472" fontAlgn="base">
              <a:spcBef>
                <a:spcPct val="0"/>
              </a:spcBef>
              <a:spcAft>
                <a:spcPct val="0"/>
              </a:spcAft>
            </a:pPr>
            <a:r>
              <a:rPr lang="en-US" sz="1200" dirty="0">
                <a:gradFill>
                  <a:gsLst>
                    <a:gs pos="0">
                      <a:srgbClr val="FFFFFF"/>
                    </a:gs>
                    <a:gs pos="100000">
                      <a:srgbClr val="FFFFFF"/>
                    </a:gs>
                  </a:gsLst>
                  <a:lin ang="5400000" scaled="0"/>
                </a:gradFill>
              </a:rPr>
              <a:t>(Secondary)</a:t>
            </a:r>
            <a:endParaRPr lang="en-US" sz="1100" dirty="0">
              <a:gradFill>
                <a:gsLst>
                  <a:gs pos="0">
                    <a:srgbClr val="FFFFFF"/>
                  </a:gs>
                  <a:gs pos="100000">
                    <a:srgbClr val="FFFFFF"/>
                  </a:gs>
                </a:gsLst>
                <a:lin ang="5400000" scaled="0"/>
              </a:gradFill>
            </a:endParaRPr>
          </a:p>
        </p:txBody>
      </p:sp>
      <p:sp>
        <p:nvSpPr>
          <p:cNvPr id="7" name="Rectangle 6"/>
          <p:cNvSpPr/>
          <p:nvPr/>
        </p:nvSpPr>
        <p:spPr bwMode="auto">
          <a:xfrm>
            <a:off x="10104437" y="1820862"/>
            <a:ext cx="1066800" cy="91440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WAP</a:t>
            </a:r>
          </a:p>
        </p:txBody>
      </p:sp>
      <p:sp>
        <p:nvSpPr>
          <p:cNvPr id="8" name="Rectangle 7"/>
          <p:cNvSpPr/>
          <p:nvPr/>
        </p:nvSpPr>
        <p:spPr bwMode="auto">
          <a:xfrm>
            <a:off x="7508372" y="3649662"/>
            <a:ext cx="3662866" cy="381000"/>
          </a:xfrm>
          <a:prstGeom prst="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Load Balancer</a:t>
            </a:r>
          </a:p>
        </p:txBody>
      </p:sp>
      <p:cxnSp>
        <p:nvCxnSpPr>
          <p:cNvPr id="9" name="Straight Arrow Connector 8"/>
          <p:cNvCxnSpPr>
            <a:endCxn id="5" idx="0"/>
          </p:cNvCxnSpPr>
          <p:nvPr/>
        </p:nvCxnSpPr>
        <p:spPr>
          <a:xfrm>
            <a:off x="8050070" y="4030662"/>
            <a:ext cx="0" cy="9144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637837" y="4030662"/>
            <a:ext cx="0" cy="9140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50070" y="2735262"/>
            <a:ext cx="0" cy="9144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p:cNvCxnSpPr>
          <p:nvPr/>
        </p:nvCxnSpPr>
        <p:spPr>
          <a:xfrm>
            <a:off x="10637837" y="2735262"/>
            <a:ext cx="0" cy="9144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8351837" y="6164262"/>
            <a:ext cx="2286000" cy="30480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Farm Level: 2012R2</a:t>
            </a:r>
          </a:p>
        </p:txBody>
      </p:sp>
      <p:sp>
        <p:nvSpPr>
          <p:cNvPr id="14" name="Rectangle 13"/>
          <p:cNvSpPr/>
          <p:nvPr/>
        </p:nvSpPr>
        <p:spPr bwMode="auto">
          <a:xfrm>
            <a:off x="8351837" y="6164262"/>
            <a:ext cx="2286000" cy="304800"/>
          </a:xfrm>
          <a:prstGeom prst="rect">
            <a:avLst/>
          </a:prstGeom>
          <a:solidFill>
            <a:srgbClr val="00B05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Farm Level: 2016</a:t>
            </a:r>
          </a:p>
        </p:txBody>
      </p:sp>
    </p:spTree>
    <p:extLst>
      <p:ext uri="{BB962C8B-B14F-4D97-AF65-F5344CB8AC3E}">
        <p14:creationId xmlns:p14="http://schemas.microsoft.com/office/powerpoint/2010/main" val="869826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2000" fill="hold"/>
                                        <p:tgtEl>
                                          <p:spTgt spid="5"/>
                                        </p:tgtEl>
                                        <p:attrNameLst>
                                          <p:attrName>fillcolor</p:attrName>
                                        </p:attrNameLst>
                                      </p:cBhvr>
                                      <p:to>
                                        <a:srgbClr val="339933"/>
                                      </p:to>
                                    </p:animClr>
                                    <p:set>
                                      <p:cBhvr>
                                        <p:cTn id="29" dur="2000" fill="hold"/>
                                        <p:tgtEl>
                                          <p:spTgt spid="5"/>
                                        </p:tgtEl>
                                        <p:attrNameLst>
                                          <p:attrName>fill.type</p:attrName>
                                        </p:attrNameLst>
                                      </p:cBhvr>
                                      <p:to>
                                        <p:strVal val="solid"/>
                                      </p:to>
                                    </p:set>
                                    <p:set>
                                      <p:cBhvr>
                                        <p:cTn id="30" dur="2000" fill="hold"/>
                                        <p:tgtEl>
                                          <p:spTgt spid="5"/>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6"/>
                                        </p:tgtEl>
                                        <p:attrNameLst>
                                          <p:attrName>fillcolor</p:attrName>
                                        </p:attrNameLst>
                                      </p:cBhvr>
                                      <p:to>
                                        <a:srgbClr val="339933"/>
                                      </p:to>
                                    </p:animClr>
                                    <p:set>
                                      <p:cBhvr>
                                        <p:cTn id="35" dur="2000" fill="hold"/>
                                        <p:tgtEl>
                                          <p:spTgt spid="6"/>
                                        </p:tgtEl>
                                        <p:attrNameLst>
                                          <p:attrName>fill.type</p:attrName>
                                        </p:attrNameLst>
                                      </p:cBhvr>
                                      <p:to>
                                        <p:strVal val="solid"/>
                                      </p:to>
                                    </p:set>
                                    <p:set>
                                      <p:cBhvr>
                                        <p:cTn id="36" dur="2000" fill="hold"/>
                                        <p:tgtEl>
                                          <p:spTgt spid="6"/>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grpId="1" nodeType="clickEffect">
                                  <p:stCondLst>
                                    <p:cond delay="0"/>
                                  </p:stCondLst>
                                  <p:childTnLst>
                                    <p:animEffect transition="out" filter="fade">
                                      <p:cBhvr>
                                        <p:cTn id="40" dur="500" tmFilter="0, 0; .2, .5; .8, .5; 1, 0"/>
                                        <p:tgtEl>
                                          <p:spTgt spid="5"/>
                                        </p:tgtEl>
                                      </p:cBhvr>
                                    </p:animEffect>
                                    <p:animScale>
                                      <p:cBhvr>
                                        <p:cTn id="41" dur="250" autoRev="1" fill="hold"/>
                                        <p:tgtEl>
                                          <p:spTgt spid="5"/>
                                        </p:tgtEl>
                                      </p:cBhvr>
                                      <p:by x="105000" y="105000"/>
                                    </p:animScale>
                                  </p:childTnLst>
                                </p:cTn>
                              </p:par>
                              <p:par>
                                <p:cTn id="42" presetID="1" presetClass="exit" presetSubtype="0" fill="hold" grpId="1" nodeType="withEffect">
                                  <p:stCondLst>
                                    <p:cond delay="0"/>
                                  </p:stCondLst>
                                  <p:childTnLst>
                                    <p:set>
                                      <p:cBhvr>
                                        <p:cTn id="43" dur="1" fill="hold">
                                          <p:stCondLst>
                                            <p:cond delay="0"/>
                                          </p:stCondLst>
                                        </p:cTn>
                                        <p:tgtEl>
                                          <p:spTgt spid="1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mph" presetSubtype="2" fill="hold" nodeType="clickEffect">
                                  <p:stCondLst>
                                    <p:cond delay="0"/>
                                  </p:stCondLst>
                                  <p:childTnLst>
                                    <p:animClr clrSpc="rgb" dir="cw">
                                      <p:cBhvr>
                                        <p:cTn id="49" dur="2000" fill="hold"/>
                                        <p:tgtEl>
                                          <p:spTgt spid="4"/>
                                        </p:tgtEl>
                                        <p:attrNameLst>
                                          <p:attrName>fillcolor</p:attrName>
                                        </p:attrNameLst>
                                      </p:cBhvr>
                                      <p:to>
                                        <a:srgbClr val="339933"/>
                                      </p:to>
                                    </p:animClr>
                                    <p:set>
                                      <p:cBhvr>
                                        <p:cTn id="50" dur="2000" fill="hold"/>
                                        <p:tgtEl>
                                          <p:spTgt spid="4"/>
                                        </p:tgtEl>
                                        <p:attrNameLst>
                                          <p:attrName>fill.type</p:attrName>
                                        </p:attrNameLst>
                                      </p:cBhvr>
                                      <p:to>
                                        <p:strVal val="solid"/>
                                      </p:to>
                                    </p:set>
                                    <p:set>
                                      <p:cBhvr>
                                        <p:cTn id="51" dur="2000" fill="hold"/>
                                        <p:tgtEl>
                                          <p:spTgt spid="4"/>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 presetClass="emph" presetSubtype="2" fill="hold" nodeType="clickEffect">
                                  <p:stCondLst>
                                    <p:cond delay="0"/>
                                  </p:stCondLst>
                                  <p:childTnLst>
                                    <p:animClr clrSpc="rgb" dir="cw">
                                      <p:cBhvr>
                                        <p:cTn id="55" dur="2000" fill="hold"/>
                                        <p:tgtEl>
                                          <p:spTgt spid="7"/>
                                        </p:tgtEl>
                                        <p:attrNameLst>
                                          <p:attrName>fillcolor</p:attrName>
                                        </p:attrNameLst>
                                      </p:cBhvr>
                                      <p:to>
                                        <a:srgbClr val="339933"/>
                                      </p:to>
                                    </p:animClr>
                                    <p:set>
                                      <p:cBhvr>
                                        <p:cTn id="56" dur="2000" fill="hold"/>
                                        <p:tgtEl>
                                          <p:spTgt spid="7"/>
                                        </p:tgtEl>
                                        <p:attrNameLst>
                                          <p:attrName>fill.type</p:attrName>
                                        </p:attrNameLst>
                                      </p:cBhvr>
                                      <p:to>
                                        <p:strVal val="solid"/>
                                      </p:to>
                                    </p:set>
                                    <p:set>
                                      <p:cBhvr>
                                        <p:cTn id="57" dur="2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7" grpId="0" animBg="1"/>
      <p:bldP spid="8" grpId="0" animBg="1"/>
      <p:bldP spid="13" grpId="0" animBg="1"/>
      <p:bldP spid="13" grpId="1"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329487" y="4792662"/>
            <a:ext cx="4502150" cy="738664"/>
          </a:xfrm>
          <a:noFill/>
        </p:spPr>
        <p:txBody>
          <a:bodyPr/>
          <a:lstStyle/>
          <a:p>
            <a:pPr marL="0" indent="0">
              <a:buNone/>
            </a:pPr>
            <a:r>
              <a:rPr lang="es-ES" dirty="0">
                <a:solidFill>
                  <a:schemeClr val="tx1"/>
                </a:solidFill>
              </a:rPr>
              <a:t>http://aka.ms/mts13</a:t>
            </a:r>
          </a:p>
        </p:txBody>
      </p:sp>
      <p:pic>
        <p:nvPicPr>
          <p:cNvPr id="5" name="Picture Placeholder 4"/>
          <p:cNvPicPr>
            <a:picLocks noGrp="1" noChangeAspect="1"/>
          </p:cNvPicPr>
          <p:nvPr>
            <p:ph type="pic" sz="quarter" idx="4294967295"/>
          </p:nvPr>
        </p:nvPicPr>
        <p:blipFill>
          <a:blip r:embed="rId3"/>
          <a:srcRect/>
          <a:stretch>
            <a:fillRect/>
          </a:stretch>
        </p:blipFill>
        <p:spPr>
          <a:xfrm>
            <a:off x="7818437" y="1135062"/>
            <a:ext cx="3524250" cy="3524250"/>
          </a:xfrm>
        </p:spPr>
      </p:pic>
      <p:sp>
        <p:nvSpPr>
          <p:cNvPr id="16" name="Text Placeholder 2"/>
          <p:cNvSpPr txBox="1">
            <a:spLocks/>
          </p:cNvSpPr>
          <p:nvPr/>
        </p:nvSpPr>
        <p:spPr>
          <a:xfrm>
            <a:off x="274637" y="596949"/>
            <a:ext cx="6934200" cy="16004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dirty="0">
                <a:solidFill>
                  <a:schemeClr val="tx1"/>
                </a:solidFill>
              </a:rPr>
              <a:t>¡GRACIAS!</a:t>
            </a:r>
          </a:p>
          <a:p>
            <a:pPr marL="0" indent="0">
              <a:buFont typeface="Arial" pitchFamily="34" charset="0"/>
              <a:buNone/>
            </a:pPr>
            <a:r>
              <a:rPr lang="es-ES" sz="2800" dirty="0">
                <a:solidFill>
                  <a:schemeClr val="tx1"/>
                </a:solidFill>
              </a:rPr>
              <a:t>¡No te olvides de dejar tu </a:t>
            </a:r>
            <a:r>
              <a:rPr lang="es-ES" sz="2800" dirty="0" err="1">
                <a:solidFill>
                  <a:schemeClr val="tx1"/>
                </a:solidFill>
              </a:rPr>
              <a:t>feedback</a:t>
            </a:r>
            <a:r>
              <a:rPr lang="es-ES" sz="2800" dirty="0">
                <a:solidFill>
                  <a:schemeClr val="tx1"/>
                </a:solidFill>
              </a:rPr>
              <a:t> de la sesión mediante el código QR!</a:t>
            </a:r>
          </a:p>
        </p:txBody>
      </p:sp>
      <p:sp>
        <p:nvSpPr>
          <p:cNvPr id="47" name="Text Placeholder 5"/>
          <p:cNvSpPr txBox="1">
            <a:spLocks/>
          </p:cNvSpPr>
          <p:nvPr/>
        </p:nvSpPr>
        <p:spPr bwMode="auto">
          <a:xfrm>
            <a:off x="206407" y="2897187"/>
            <a:ext cx="5714999" cy="19812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57576">
                      <a:srgbClr val="FFFFFF"/>
                    </a:gs>
                    <a:gs pos="3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s-ES" sz="3200" b="1"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Alberto Marcos González</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s-ES" sz="24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a:t>
            </a:r>
            <a:r>
              <a:rPr kumimoji="0" lang="es-ES" sz="2400" b="0" i="0" u="none" strike="noStrike" kern="1200" cap="none" spc="0" normalizeH="0" baseline="0" noProof="0" dirty="0" err="1">
                <a:ln>
                  <a:noFill/>
                </a:ln>
                <a:gradFill>
                  <a:gsLst>
                    <a:gs pos="57576">
                      <a:srgbClr val="FFFFFF"/>
                    </a:gs>
                    <a:gs pos="35000">
                      <a:srgbClr val="FFFFFF"/>
                    </a:gs>
                  </a:gsLst>
                  <a:lin ang="5400000" scaled="0"/>
                </a:gradFill>
                <a:effectLst/>
                <a:uLnTx/>
                <a:uFillTx/>
                <a:latin typeface="Segoe UI Light"/>
                <a:ea typeface="+mn-ea"/>
                <a:cs typeface="+mn-cs"/>
              </a:rPr>
              <a:t>Education</a:t>
            </a:r>
            <a:r>
              <a:rPr kumimoji="0" lang="es-ES" sz="24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a:t>
            </a:r>
            <a:r>
              <a:rPr kumimoji="0" lang="es-ES" sz="2400" b="0" i="0" u="none" strike="noStrike" kern="1200" cap="none" spc="0" normalizeH="0" baseline="0" noProof="0" dirty="0" err="1">
                <a:ln>
                  <a:noFill/>
                </a:ln>
                <a:gradFill>
                  <a:gsLst>
                    <a:gs pos="57576">
                      <a:srgbClr val="FFFFFF"/>
                    </a:gs>
                    <a:gs pos="35000">
                      <a:srgbClr val="FFFFFF"/>
                    </a:gs>
                  </a:gsLst>
                  <a:lin ang="5400000" scaled="0"/>
                </a:gradFill>
                <a:effectLst/>
                <a:uLnTx/>
                <a:uFillTx/>
                <a:latin typeface="Segoe UI Light"/>
                <a:ea typeface="+mn-ea"/>
                <a:cs typeface="+mn-cs"/>
              </a:rPr>
              <a:t>Solution</a:t>
            </a:r>
            <a:r>
              <a:rPr kumimoji="0" lang="es-ES" sz="24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a:t>
            </a:r>
            <a:r>
              <a:rPr kumimoji="0" lang="es-ES" sz="2400" b="0" i="0" u="none" strike="noStrike" kern="1200" cap="none" spc="0" normalizeH="0" baseline="0" noProof="0" dirty="0" err="1">
                <a:ln>
                  <a:noFill/>
                </a:ln>
                <a:gradFill>
                  <a:gsLst>
                    <a:gs pos="57576">
                      <a:srgbClr val="FFFFFF"/>
                    </a:gs>
                    <a:gs pos="35000">
                      <a:srgbClr val="FFFFFF"/>
                    </a:gs>
                  </a:gsLst>
                  <a:lin ang="5400000" scaled="0"/>
                </a:gradFill>
                <a:effectLst/>
                <a:uLnTx/>
                <a:uFillTx/>
                <a:latin typeface="Segoe UI Light"/>
                <a:ea typeface="+mn-ea"/>
                <a:cs typeface="+mn-cs"/>
              </a:rPr>
              <a:t>Specialist</a:t>
            </a:r>
            <a:endParaRPr kumimoji="0" lang="es-ES" sz="24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endParaRPr>
          </a:p>
        </p:txBody>
      </p:sp>
      <p:sp>
        <p:nvSpPr>
          <p:cNvPr id="48" name="Text Placeholder 5"/>
          <p:cNvSpPr txBox="1">
            <a:spLocks/>
          </p:cNvSpPr>
          <p:nvPr/>
        </p:nvSpPr>
        <p:spPr bwMode="auto">
          <a:xfrm>
            <a:off x="206471" y="4584843"/>
            <a:ext cx="5714935" cy="19812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57576">
                      <a:srgbClr val="FFFFFF"/>
                    </a:gs>
                    <a:gs pos="3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s-ES" sz="3200" b="1"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Carlos Milán Figueredo</a:t>
            </a: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s-ES" sz="3200" b="1"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a:t>
            </a:r>
            <a:r>
              <a:rPr kumimoji="0" lang="es-ES" sz="24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Cloud</a:t>
            </a:r>
            <a:r>
              <a:rPr kumimoji="0" lang="es-ES" sz="2400" b="1"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a:t>
            </a:r>
            <a:r>
              <a:rPr kumimoji="0" lang="es-ES" sz="2400" b="0" i="0" u="none" strike="noStrike" kern="1200" cap="none" spc="0" normalizeH="0" baseline="0" noProof="0" dirty="0" err="1">
                <a:ln>
                  <a:noFill/>
                </a:ln>
                <a:gradFill>
                  <a:gsLst>
                    <a:gs pos="57576">
                      <a:srgbClr val="FFFFFF"/>
                    </a:gs>
                    <a:gs pos="35000">
                      <a:srgbClr val="FFFFFF"/>
                    </a:gs>
                  </a:gsLst>
                  <a:lin ang="5400000" scaled="0"/>
                </a:gradFill>
                <a:effectLst/>
                <a:uLnTx/>
                <a:uFillTx/>
                <a:latin typeface="Segoe UI Light"/>
                <a:ea typeface="+mn-ea"/>
                <a:cs typeface="+mn-cs"/>
              </a:rPr>
              <a:t>Solution</a:t>
            </a:r>
            <a:r>
              <a:rPr kumimoji="0" lang="es-ES" sz="2400" b="1"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a:t>
            </a:r>
            <a:r>
              <a:rPr kumimoji="0" lang="es-ES" sz="2400" b="0" i="0" u="none" strike="noStrike" kern="1200" cap="none" spc="0" normalizeH="0" baseline="0" noProof="0" dirty="0" err="1">
                <a:ln>
                  <a:noFill/>
                </a:ln>
                <a:gradFill>
                  <a:gsLst>
                    <a:gs pos="57576">
                      <a:srgbClr val="FFFFFF"/>
                    </a:gs>
                    <a:gs pos="35000">
                      <a:srgbClr val="FFFFFF"/>
                    </a:gs>
                  </a:gsLst>
                  <a:lin ang="5400000" scaled="0"/>
                </a:gradFill>
                <a:effectLst/>
                <a:uLnTx/>
                <a:uFillTx/>
                <a:latin typeface="Segoe UI Light"/>
                <a:ea typeface="+mn-ea"/>
                <a:cs typeface="+mn-cs"/>
              </a:rPr>
              <a:t>Arquitect</a:t>
            </a:r>
            <a:endParaRPr kumimoji="0" lang="es-ES" sz="24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kumimoji="0" lang="es-ES" sz="24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a:t>
            </a:r>
            <a:r>
              <a:rPr kumimoji="0" lang="es-ES" sz="2400" b="0" i="0" u="sng"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https://calnus.com</a:t>
            </a:r>
            <a:r>
              <a:rPr kumimoji="0" lang="es-ES" sz="24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rPr>
              <a:t> </a:t>
            </a:r>
            <a:endParaRPr kumimoji="0" lang="es-ES" sz="32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s-ES" sz="2400" b="0" i="0" u="none" strike="noStrike" kern="1200" cap="none" spc="0" normalizeH="0" baseline="0" noProof="0" dirty="0">
              <a:ln>
                <a:noFill/>
              </a:ln>
              <a:gradFill>
                <a:gsLst>
                  <a:gs pos="57576">
                    <a:srgbClr val="FFFFFF"/>
                  </a:gs>
                  <a:gs pos="35000">
                    <a:srgbClr val="FFFFFF"/>
                  </a:gs>
                </a:gsLst>
                <a:lin ang="5400000" scaled="0"/>
              </a:gradFill>
              <a:effectLst/>
              <a:uLnTx/>
              <a:uFillTx/>
              <a:latin typeface="Segoe UI Light"/>
              <a:ea typeface="+mn-ea"/>
              <a:cs typeface="+mn-cs"/>
            </a:endParaRPr>
          </a:p>
        </p:txBody>
      </p:sp>
      <p:pic>
        <p:nvPicPr>
          <p:cNvPr id="49" name="Picture Placeholder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01" y="4569370"/>
            <a:ext cx="748498" cy="748498"/>
          </a:xfrm>
          <a:prstGeom prst="ellipse">
            <a:avLst/>
          </a:prstGeom>
        </p:spPr>
      </p:pic>
      <p:pic>
        <p:nvPicPr>
          <p:cNvPr id="50" name="Picture Placeholder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483" y="2834037"/>
            <a:ext cx="837986" cy="843852"/>
          </a:xfrm>
          <a:prstGeom prst="ellipse">
            <a:avLst/>
          </a:prstGeom>
        </p:spPr>
      </p:pic>
      <p:sp>
        <p:nvSpPr>
          <p:cNvPr id="51" name="Rectangle 50"/>
          <p:cNvSpPr/>
          <p:nvPr/>
        </p:nvSpPr>
        <p:spPr>
          <a:xfrm>
            <a:off x="717699" y="5927178"/>
            <a:ext cx="2012089" cy="369332"/>
          </a:xfrm>
          <a:prstGeom prst="rect">
            <a:avLst/>
          </a:prstGeom>
        </p:spPr>
        <p:txBody>
          <a:bodyPr wrap="none">
            <a:spAutoFit/>
          </a:bodyPr>
          <a:lstStyle/>
          <a:p>
            <a:pPr defTabSz="914400">
              <a:lnSpc>
                <a:spcPct val="90000"/>
              </a:lnSpc>
              <a:spcBef>
                <a:spcPts val="1000"/>
              </a:spcBef>
              <a:defRPr/>
            </a:pPr>
            <a:r>
              <a:rPr lang="en-US" sz="2000" spc="-100" dirty="0">
                <a:solidFill>
                  <a:sysClr val="windowText" lastClr="000000">
                    <a:alpha val="99000"/>
                  </a:sysClr>
                </a:solidFill>
                <a:latin typeface="Segoe UI Light" pitchFamily="34" charset="0"/>
                <a:cs typeface="Segoe UI Light" panose="020B0502040204020203" pitchFamily="34" charset="0"/>
              </a:rPr>
              <a:t>	</a:t>
            </a:r>
            <a:r>
              <a:rPr lang="en-US" sz="2000" spc="-100" dirty="0">
                <a:solidFill>
                  <a:srgbClr val="FFFFFF">
                    <a:alpha val="99000"/>
                  </a:srgbClr>
                </a:solidFill>
                <a:latin typeface="Segoe UI Light" pitchFamily="34" charset="0"/>
                <a:cs typeface="Segoe UI Light" panose="020B0502040204020203" pitchFamily="34" charset="0"/>
              </a:rPr>
              <a:t>@</a:t>
            </a:r>
            <a:r>
              <a:rPr lang="en-US" sz="2000" spc="-100" dirty="0" err="1">
                <a:solidFill>
                  <a:srgbClr val="FFFFFF">
                    <a:alpha val="99000"/>
                  </a:srgbClr>
                </a:solidFill>
                <a:latin typeface="Segoe UI Light" pitchFamily="34" charset="0"/>
                <a:cs typeface="Segoe UI Light" panose="020B0502040204020203" pitchFamily="34" charset="0"/>
              </a:rPr>
              <a:t>cmilanf</a:t>
            </a:r>
            <a:endParaRPr lang="en-US" sz="2000" spc="-100" dirty="0">
              <a:solidFill>
                <a:srgbClr val="FFFFFF">
                  <a:alpha val="99000"/>
                </a:srgbClr>
              </a:solidFill>
              <a:latin typeface="Segoe UI Light" pitchFamily="34" charset="0"/>
              <a:cs typeface="Segoe UI Light" panose="020B0502040204020203" pitchFamily="34" charset="0"/>
            </a:endParaRPr>
          </a:p>
        </p:txBody>
      </p:sp>
      <p:pic>
        <p:nvPicPr>
          <p:cNvPr id="52"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4704" y="5946393"/>
            <a:ext cx="352934" cy="286582"/>
          </a:xfrm>
          <a:prstGeom prst="rect">
            <a:avLst/>
          </a:prstGeom>
        </p:spPr>
      </p:pic>
      <p:sp>
        <p:nvSpPr>
          <p:cNvPr id="53" name="Rectangle 52"/>
          <p:cNvSpPr/>
          <p:nvPr/>
        </p:nvSpPr>
        <p:spPr>
          <a:xfrm>
            <a:off x="696232" y="3870190"/>
            <a:ext cx="2048959" cy="369332"/>
          </a:xfrm>
          <a:prstGeom prst="rect">
            <a:avLst/>
          </a:prstGeom>
        </p:spPr>
        <p:txBody>
          <a:bodyPr wrap="none">
            <a:spAutoFit/>
          </a:bodyPr>
          <a:lstStyle/>
          <a:p>
            <a:pPr defTabSz="914400">
              <a:lnSpc>
                <a:spcPct val="90000"/>
              </a:lnSpc>
              <a:spcBef>
                <a:spcPts val="1000"/>
              </a:spcBef>
              <a:defRPr/>
            </a:pPr>
            <a:r>
              <a:rPr lang="en-US" sz="2000" spc="-100" dirty="0">
                <a:solidFill>
                  <a:sysClr val="windowText" lastClr="000000">
                    <a:alpha val="99000"/>
                  </a:sysClr>
                </a:solidFill>
                <a:latin typeface="Segoe UI Light" pitchFamily="34" charset="0"/>
                <a:cs typeface="Segoe UI Light" panose="020B0502040204020203" pitchFamily="34" charset="0"/>
              </a:rPr>
              <a:t>	</a:t>
            </a:r>
            <a:r>
              <a:rPr lang="en-US" sz="2000" spc="-100" dirty="0">
                <a:solidFill>
                  <a:srgbClr val="FFFFFF">
                    <a:alpha val="99000"/>
                  </a:srgbClr>
                </a:solidFill>
                <a:latin typeface="Segoe UI Light" pitchFamily="34" charset="0"/>
                <a:cs typeface="Segoe UI Light" panose="020B0502040204020203" pitchFamily="34" charset="0"/>
              </a:rPr>
              <a:t>@alber86</a:t>
            </a:r>
          </a:p>
        </p:txBody>
      </p:sp>
      <p:pic>
        <p:nvPicPr>
          <p:cNvPr id="54"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7389" y="3911565"/>
            <a:ext cx="352934" cy="286582"/>
          </a:xfrm>
          <a:prstGeom prst="rect">
            <a:avLst/>
          </a:prstGeom>
        </p:spPr>
      </p:pic>
      <p:pic>
        <p:nvPicPr>
          <p:cNvPr id="55" name="Picture 54"/>
          <p:cNvPicPr>
            <a:picLocks noChangeAspect="1"/>
          </p:cNvPicPr>
          <p:nvPr/>
        </p:nvPicPr>
        <p:blipFill>
          <a:blip r:embed="rId7"/>
          <a:stretch>
            <a:fillRect/>
          </a:stretch>
        </p:blipFill>
        <p:spPr>
          <a:xfrm>
            <a:off x="4016407" y="5499243"/>
            <a:ext cx="1213756" cy="705671"/>
          </a:xfrm>
          <a:prstGeom prst="rect">
            <a:avLst/>
          </a:prstGeom>
        </p:spPr>
      </p:pic>
      <p:pic>
        <p:nvPicPr>
          <p:cNvPr id="56" name="Picture 55"/>
          <p:cNvPicPr>
            <a:picLocks noChangeAspect="1"/>
          </p:cNvPicPr>
          <p:nvPr/>
        </p:nvPicPr>
        <p:blipFill>
          <a:blip r:embed="rId8"/>
          <a:stretch>
            <a:fillRect/>
          </a:stretch>
        </p:blipFill>
        <p:spPr>
          <a:xfrm>
            <a:off x="3825142" y="3695903"/>
            <a:ext cx="1596285" cy="716280"/>
          </a:xfrm>
          <a:prstGeom prst="rect">
            <a:avLst/>
          </a:prstGeom>
        </p:spPr>
      </p:pic>
    </p:spTree>
    <p:extLst>
      <p:ext uri="{BB962C8B-B14F-4D97-AF65-F5344CB8AC3E}">
        <p14:creationId xmlns:p14="http://schemas.microsoft.com/office/powerpoint/2010/main" val="254475243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¿Cómo se coge un vuelo?</a:t>
            </a:r>
          </a:p>
        </p:txBody>
      </p:sp>
      <p:pic>
        <p:nvPicPr>
          <p:cNvPr id="5" name="Picture 4"/>
          <p:cNvPicPr>
            <a:picLocks noChangeAspect="1"/>
          </p:cNvPicPr>
          <p:nvPr/>
        </p:nvPicPr>
        <p:blipFill>
          <a:blip r:embed="rId3"/>
          <a:stretch>
            <a:fillRect/>
          </a:stretch>
        </p:blipFill>
        <p:spPr>
          <a:xfrm>
            <a:off x="-30163" y="1363662"/>
            <a:ext cx="12436475" cy="4718224"/>
          </a:xfrm>
          <a:prstGeom prst="rect">
            <a:avLst/>
          </a:prstGeom>
        </p:spPr>
      </p:pic>
    </p:spTree>
    <p:extLst>
      <p:ext uri="{BB962C8B-B14F-4D97-AF65-F5344CB8AC3E}">
        <p14:creationId xmlns:p14="http://schemas.microsoft.com/office/powerpoint/2010/main" val="17532969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¿Cómo se coge un vuelo?</a:t>
            </a:r>
          </a:p>
        </p:txBody>
      </p:sp>
      <p:pic>
        <p:nvPicPr>
          <p:cNvPr id="3" name="Picture 2"/>
          <p:cNvPicPr>
            <a:picLocks noChangeAspect="1"/>
          </p:cNvPicPr>
          <p:nvPr/>
        </p:nvPicPr>
        <p:blipFill>
          <a:blip r:embed="rId3"/>
          <a:stretch>
            <a:fillRect/>
          </a:stretch>
        </p:blipFill>
        <p:spPr>
          <a:xfrm>
            <a:off x="1265237" y="1363662"/>
            <a:ext cx="9754961" cy="4667901"/>
          </a:xfrm>
          <a:prstGeom prst="rect">
            <a:avLst/>
          </a:prstGeom>
        </p:spPr>
      </p:pic>
      <p:sp>
        <p:nvSpPr>
          <p:cNvPr id="4" name="Rectangle 3"/>
          <p:cNvSpPr/>
          <p:nvPr/>
        </p:nvSpPr>
        <p:spPr bwMode="auto">
          <a:xfrm>
            <a:off x="7437437" y="4792662"/>
            <a:ext cx="3429000" cy="1143000"/>
          </a:xfrm>
          <a:prstGeom prst="rect">
            <a:avLst/>
          </a:prstGeom>
          <a:noFill/>
          <a:ln w="76200">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s-E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01530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Autenticación basada en </a:t>
            </a:r>
            <a:r>
              <a:rPr lang="es-ES" dirty="0" err="1"/>
              <a:t>claims</a:t>
            </a:r>
            <a:endParaRPr lang="es-ES" dirty="0"/>
          </a:p>
        </p:txBody>
      </p:sp>
      <p:pic>
        <p:nvPicPr>
          <p:cNvPr id="4" name="Picture 3"/>
          <p:cNvPicPr>
            <a:picLocks noChangeAspect="1"/>
          </p:cNvPicPr>
          <p:nvPr/>
        </p:nvPicPr>
        <p:blipFill>
          <a:blip r:embed="rId3">
            <a:duotone>
              <a:srgbClr val="8064A2">
                <a:shade val="45000"/>
                <a:satMod val="135000"/>
              </a:srgbClr>
              <a:prstClr val="white"/>
            </a:duotone>
          </a:blip>
          <a:stretch>
            <a:fillRect/>
          </a:stretch>
        </p:blipFill>
        <p:spPr>
          <a:xfrm>
            <a:off x="1566558" y="2854370"/>
            <a:ext cx="511236" cy="934553"/>
          </a:xfrm>
          <a:prstGeom prst="rect">
            <a:avLst/>
          </a:prstGeom>
        </p:spPr>
      </p:pic>
      <p:sp>
        <p:nvSpPr>
          <p:cNvPr id="5" name="Rectangle 4"/>
          <p:cNvSpPr/>
          <p:nvPr/>
        </p:nvSpPr>
        <p:spPr>
          <a:xfrm>
            <a:off x="4608896" y="2199904"/>
            <a:ext cx="1620180" cy="68113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Security </a:t>
            </a:r>
            <a:r>
              <a:rPr kumimoji="0" lang="es-ES" sz="1800" b="0" i="0" u="none" strike="noStrike" kern="0" cap="none" spc="0" normalizeH="0" baseline="0" noProof="0" dirty="0" err="1">
                <a:ln>
                  <a:noFill/>
                </a:ln>
                <a:solidFill>
                  <a:prstClr val="white"/>
                </a:solidFill>
                <a:effectLst/>
                <a:uLnTx/>
                <a:uFillTx/>
                <a:latin typeface="Calibri"/>
                <a:ea typeface="+mn-ea"/>
                <a:cs typeface="+mn-cs"/>
              </a:rPr>
              <a:t>Token</a:t>
            </a:r>
            <a:r>
              <a:rPr kumimoji="0" lang="es-ES" sz="1800" b="0" i="0" u="none" strike="noStrike" kern="0" cap="none" spc="0" normalizeH="0" baseline="0" noProof="0">
                <a:ln>
                  <a:noFill/>
                </a:ln>
                <a:solidFill>
                  <a:prstClr val="white"/>
                </a:solidFill>
                <a:effectLst/>
                <a:uLnTx/>
                <a:uFillTx/>
                <a:latin typeface="Calibri"/>
                <a:ea typeface="+mn-ea"/>
                <a:cs typeface="+mn-cs"/>
              </a:rPr>
              <a:t> Service (ADFS)</a:t>
            </a:r>
            <a:endParaRPr kumimoji="0" lang="es-E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Rectangle 5"/>
          <p:cNvSpPr/>
          <p:nvPr/>
        </p:nvSpPr>
        <p:spPr>
          <a:xfrm>
            <a:off x="7508628" y="2341588"/>
            <a:ext cx="1800200" cy="415481"/>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AUTORIDAD</a:t>
            </a:r>
          </a:p>
        </p:txBody>
      </p:sp>
      <p:cxnSp>
        <p:nvCxnSpPr>
          <p:cNvPr id="7" name="Straight Arrow Connector 6"/>
          <p:cNvCxnSpPr/>
          <p:nvPr/>
        </p:nvCxnSpPr>
        <p:spPr>
          <a:xfrm flipV="1">
            <a:off x="2077794" y="2597094"/>
            <a:ext cx="2529158" cy="567892"/>
          </a:xfrm>
          <a:prstGeom prst="straightConnector1">
            <a:avLst/>
          </a:prstGeom>
          <a:noFill/>
          <a:ln w="57150" cap="flat" cmpd="sng" algn="ctr">
            <a:solidFill>
              <a:sysClr val="windowText" lastClr="000000">
                <a:shade val="95000"/>
                <a:satMod val="105000"/>
              </a:sysClr>
            </a:solidFill>
            <a:prstDash val="solid"/>
            <a:tailEnd type="triangle"/>
          </a:ln>
          <a:effectLst/>
        </p:spPr>
      </p:cxnSp>
      <p:sp>
        <p:nvSpPr>
          <p:cNvPr id="8" name="Oval 7"/>
          <p:cNvSpPr/>
          <p:nvPr/>
        </p:nvSpPr>
        <p:spPr>
          <a:xfrm>
            <a:off x="3855307" y="2255959"/>
            <a:ext cx="360040" cy="360040"/>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white"/>
                </a:solidFill>
                <a:effectLst/>
                <a:uLnTx/>
                <a:uFillTx/>
                <a:latin typeface="Calibri"/>
                <a:ea typeface="+mn-ea"/>
                <a:cs typeface="+mn-cs"/>
              </a:rPr>
              <a:t>2</a:t>
            </a:r>
          </a:p>
        </p:txBody>
      </p:sp>
      <p:sp>
        <p:nvSpPr>
          <p:cNvPr id="9" name="Oval Callout 8"/>
          <p:cNvSpPr/>
          <p:nvPr/>
        </p:nvSpPr>
        <p:spPr>
          <a:xfrm>
            <a:off x="1189037" y="1668462"/>
            <a:ext cx="2623853" cy="1071263"/>
          </a:xfrm>
          <a:prstGeom prst="wedgeEllipseCallou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black"/>
                </a:solidFill>
                <a:effectLst/>
                <a:uLnTx/>
                <a:uFillTx/>
                <a:latin typeface="Calibri"/>
                <a:ea typeface="+mn-ea"/>
                <a:cs typeface="+mn-cs"/>
              </a:rPr>
              <a:t>UPN: </a:t>
            </a:r>
            <a:r>
              <a:rPr kumimoji="0" lang="es-ES" sz="1800" b="0" i="0" u="none" strike="noStrike" kern="0" cap="none" spc="0" normalizeH="0" baseline="0" noProof="0" dirty="0">
                <a:ln>
                  <a:noFill/>
                </a:ln>
                <a:solidFill>
                  <a:prstClr val="black"/>
                </a:solidFill>
                <a:effectLst/>
                <a:uLnTx/>
                <a:uFillTx/>
                <a:latin typeface="Calibri"/>
                <a:ea typeface="+mn-ea"/>
                <a:cs typeface="+mn-cs"/>
              </a:rPr>
              <a:t>bea@pc.es</a:t>
            </a:r>
            <a:br>
              <a:rPr kumimoji="0" lang="es-ES" sz="1800" b="0" i="0" u="none" strike="noStrike" kern="0" cap="none" spc="0" normalizeH="0" baseline="0" noProof="0" dirty="0">
                <a:ln>
                  <a:noFill/>
                </a:ln>
                <a:solidFill>
                  <a:prstClr val="black"/>
                </a:solidFill>
                <a:effectLst/>
                <a:uLnTx/>
                <a:uFillTx/>
                <a:latin typeface="Calibri"/>
                <a:ea typeface="+mn-ea"/>
                <a:cs typeface="+mn-cs"/>
              </a:rPr>
            </a:br>
            <a:r>
              <a:rPr kumimoji="0" lang="es-ES" sz="1800" b="1" i="0" u="none" strike="noStrike" kern="0" cap="none" spc="0" normalizeH="0" baseline="0" noProof="0" dirty="0" err="1">
                <a:ln>
                  <a:noFill/>
                </a:ln>
                <a:solidFill>
                  <a:prstClr val="black"/>
                </a:solidFill>
                <a:effectLst/>
                <a:uLnTx/>
                <a:uFillTx/>
                <a:latin typeface="Calibri"/>
                <a:ea typeface="+mn-ea"/>
                <a:cs typeface="+mn-cs"/>
              </a:rPr>
              <a:t>Password</a:t>
            </a:r>
            <a:r>
              <a:rPr kumimoji="0" lang="es-ES" sz="1800" b="1" i="0" u="none" strike="noStrike" kern="0" cap="none" spc="0" normalizeH="0" baseline="0" noProof="0" dirty="0">
                <a:ln>
                  <a:noFill/>
                </a:ln>
                <a:solidFill>
                  <a:prstClr val="black"/>
                </a:solidFill>
                <a:effectLst/>
                <a:uLnTx/>
                <a:uFillTx/>
                <a:latin typeface="Calibri"/>
                <a:ea typeface="+mn-ea"/>
                <a:cs typeface="+mn-cs"/>
              </a:rPr>
              <a:t>: </a:t>
            </a:r>
            <a:r>
              <a:rPr kumimoji="0" lang="es-ES" sz="1800" b="0" i="0" u="none" strike="noStrike" kern="0" cap="none" spc="0" normalizeH="0" baseline="0" noProof="0" dirty="0">
                <a:ln>
                  <a:noFill/>
                </a:ln>
                <a:solidFill>
                  <a:prstClr val="black"/>
                </a:solidFill>
                <a:effectLst/>
                <a:uLnTx/>
                <a:uFillTx/>
                <a:latin typeface="Calibri"/>
                <a:ea typeface="+mn-ea"/>
                <a:cs typeface="+mn-cs"/>
              </a:rPr>
              <a:t>*****</a:t>
            </a:r>
          </a:p>
        </p:txBody>
      </p:sp>
      <p:cxnSp>
        <p:nvCxnSpPr>
          <p:cNvPr id="10" name="Straight Arrow Connector 9"/>
          <p:cNvCxnSpPr/>
          <p:nvPr/>
        </p:nvCxnSpPr>
        <p:spPr>
          <a:xfrm>
            <a:off x="6248488" y="2549329"/>
            <a:ext cx="1260140" cy="1"/>
          </a:xfrm>
          <a:prstGeom prst="straightConnector1">
            <a:avLst/>
          </a:prstGeom>
          <a:noFill/>
          <a:ln w="57150" cap="flat" cmpd="sng" algn="ctr">
            <a:solidFill>
              <a:sysClr val="windowText" lastClr="000000">
                <a:shade val="95000"/>
                <a:satMod val="105000"/>
              </a:sysClr>
            </a:solidFill>
            <a:prstDash val="solid"/>
            <a:tailEnd type="triangle"/>
          </a:ln>
          <a:effectLst/>
        </p:spPr>
      </p:cxnSp>
      <p:sp>
        <p:nvSpPr>
          <p:cNvPr id="11" name="Oval 10"/>
          <p:cNvSpPr/>
          <p:nvPr/>
        </p:nvSpPr>
        <p:spPr>
          <a:xfrm>
            <a:off x="6716540" y="1550074"/>
            <a:ext cx="360040" cy="360040"/>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white"/>
                </a:solidFill>
                <a:effectLst/>
                <a:uLnTx/>
                <a:uFillTx/>
                <a:latin typeface="Calibri"/>
                <a:ea typeface="+mn-ea"/>
                <a:cs typeface="+mn-cs"/>
              </a:rPr>
              <a:t>3</a:t>
            </a:r>
          </a:p>
        </p:txBody>
      </p:sp>
      <p:sp>
        <p:nvSpPr>
          <p:cNvPr id="12" name="Rounded Rectangle 11"/>
          <p:cNvSpPr/>
          <p:nvPr/>
        </p:nvSpPr>
        <p:spPr>
          <a:xfrm>
            <a:off x="6284492" y="1985906"/>
            <a:ext cx="1187584" cy="406764"/>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latin typeface="Calibri"/>
                <a:ea typeface="+mn-ea"/>
                <a:cs typeface="+mn-cs"/>
              </a:rPr>
              <a:t>UPN: </a:t>
            </a:r>
            <a:r>
              <a:rPr kumimoji="0" lang="es-ES" sz="1050" b="0" i="0" u="none" strike="noStrike" kern="0" cap="none" spc="0" normalizeH="0" baseline="0" noProof="0" dirty="0">
                <a:ln>
                  <a:noFill/>
                </a:ln>
                <a:solidFill>
                  <a:prstClr val="black"/>
                </a:solidFill>
                <a:effectLst/>
                <a:uLnTx/>
                <a:uFillTx/>
                <a:latin typeface="Calibri"/>
                <a:ea typeface="+mn-ea"/>
                <a:cs typeface="+mn-cs"/>
              </a:rPr>
              <a:t>bea@pc.es</a:t>
            </a:r>
            <a:br>
              <a:rPr kumimoji="0" lang="es-ES" sz="1050" b="0" i="0" u="none" strike="noStrike" kern="0" cap="none" spc="0" normalizeH="0" baseline="0" noProof="0" dirty="0">
                <a:ln>
                  <a:noFill/>
                </a:ln>
                <a:solidFill>
                  <a:prstClr val="black"/>
                </a:solidFill>
                <a:effectLst/>
                <a:uLnTx/>
                <a:uFillTx/>
                <a:latin typeface="Calibri"/>
                <a:ea typeface="+mn-ea"/>
                <a:cs typeface="+mn-cs"/>
              </a:rPr>
            </a:br>
            <a:r>
              <a:rPr kumimoji="0" lang="es-ES" sz="1050" b="1" i="0" u="none" strike="noStrike" kern="0" cap="none" spc="0" normalizeH="0" baseline="0" noProof="0" dirty="0" err="1">
                <a:ln>
                  <a:noFill/>
                </a:ln>
                <a:solidFill>
                  <a:prstClr val="black"/>
                </a:solidFill>
                <a:effectLst/>
                <a:uLnTx/>
                <a:uFillTx/>
                <a:latin typeface="Calibri"/>
                <a:ea typeface="+mn-ea"/>
                <a:cs typeface="+mn-cs"/>
              </a:rPr>
              <a:t>Password</a:t>
            </a:r>
            <a:r>
              <a:rPr kumimoji="0" lang="es-ES" sz="1050" b="1" i="0" u="none" strike="noStrike" kern="0" cap="none" spc="0" normalizeH="0" baseline="0" noProof="0" dirty="0">
                <a:ln>
                  <a:noFill/>
                </a:ln>
                <a:solidFill>
                  <a:prstClr val="black"/>
                </a:solidFill>
                <a:effectLst/>
                <a:uLnTx/>
                <a:uFillTx/>
                <a:latin typeface="Calibri"/>
                <a:ea typeface="+mn-ea"/>
                <a:cs typeface="+mn-cs"/>
              </a:rPr>
              <a:t>: </a:t>
            </a:r>
            <a:r>
              <a:rPr kumimoji="0" lang="es-ES" sz="1050" b="0" i="0" u="none" strike="noStrike" kern="0" cap="none" spc="0" normalizeH="0" baseline="0" noProof="0" dirty="0">
                <a:ln>
                  <a:noFill/>
                </a:ln>
                <a:solidFill>
                  <a:prstClr val="black"/>
                </a:solidFill>
                <a:effectLst/>
                <a:uLnTx/>
                <a:uFillTx/>
                <a:latin typeface="Calibri"/>
                <a:ea typeface="+mn-ea"/>
                <a:cs typeface="+mn-cs"/>
              </a:rPr>
              <a:t>*****</a:t>
            </a:r>
          </a:p>
        </p:txBody>
      </p:sp>
      <p:cxnSp>
        <p:nvCxnSpPr>
          <p:cNvPr id="13" name="Straight Arrow Connector 12"/>
          <p:cNvCxnSpPr/>
          <p:nvPr/>
        </p:nvCxnSpPr>
        <p:spPr>
          <a:xfrm flipH="1">
            <a:off x="2074758" y="2868762"/>
            <a:ext cx="2529158" cy="559637"/>
          </a:xfrm>
          <a:prstGeom prst="straightConnector1">
            <a:avLst/>
          </a:prstGeom>
          <a:noFill/>
          <a:ln w="57150" cap="flat" cmpd="sng" algn="ctr">
            <a:solidFill>
              <a:sysClr val="windowText" lastClr="000000">
                <a:shade val="95000"/>
                <a:satMod val="105000"/>
              </a:sysClr>
            </a:solidFill>
            <a:prstDash val="solid"/>
            <a:tailEnd type="triangle"/>
          </a:ln>
          <a:effectLst/>
        </p:spPr>
      </p:cxnSp>
      <p:sp>
        <p:nvSpPr>
          <p:cNvPr id="14" name="Oval 13"/>
          <p:cNvSpPr/>
          <p:nvPr/>
        </p:nvSpPr>
        <p:spPr>
          <a:xfrm>
            <a:off x="3307359" y="3189164"/>
            <a:ext cx="360040" cy="360040"/>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white"/>
                </a:solidFill>
                <a:effectLst/>
                <a:uLnTx/>
                <a:uFillTx/>
                <a:latin typeface="Calibri"/>
                <a:ea typeface="+mn-ea"/>
                <a:cs typeface="+mn-cs"/>
              </a:rPr>
              <a:t>4</a:t>
            </a:r>
          </a:p>
        </p:txBody>
      </p:sp>
      <p:grpSp>
        <p:nvGrpSpPr>
          <p:cNvPr id="15" name="Group 14"/>
          <p:cNvGrpSpPr/>
          <p:nvPr/>
        </p:nvGrpSpPr>
        <p:grpSpPr>
          <a:xfrm>
            <a:off x="3645784" y="3312052"/>
            <a:ext cx="1480190" cy="708162"/>
            <a:chOff x="1259632" y="3795887"/>
            <a:chExt cx="1480190" cy="708162"/>
          </a:xfrm>
        </p:grpSpPr>
        <p:sp>
          <p:nvSpPr>
            <p:cNvPr id="16" name="Rounded Rectangle 15"/>
            <p:cNvSpPr/>
            <p:nvPr/>
          </p:nvSpPr>
          <p:spPr>
            <a:xfrm>
              <a:off x="1259632" y="3795887"/>
              <a:ext cx="1480190" cy="150696"/>
            </a:xfrm>
            <a:prstGeom prst="round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dirty="0">
                  <a:ln>
                    <a:noFill/>
                  </a:ln>
                  <a:solidFill>
                    <a:prstClr val="black"/>
                  </a:solidFill>
                  <a:effectLst/>
                  <a:uLnTx/>
                  <a:uFillTx/>
                  <a:latin typeface="Calibri"/>
                  <a:ea typeface="+mn-ea"/>
                  <a:cs typeface="+mn-cs"/>
                </a:rPr>
                <a:t>TOKEN</a:t>
              </a:r>
              <a:endParaRPr kumimoji="0" lang="es-E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7" name="Rounded Rectangle 16"/>
            <p:cNvSpPr/>
            <p:nvPr/>
          </p:nvSpPr>
          <p:spPr>
            <a:xfrm>
              <a:off x="1300399" y="3946582"/>
              <a:ext cx="1327385" cy="557467"/>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latin typeface="Calibri"/>
                  <a:ea typeface="+mn-ea"/>
                  <a:cs typeface="+mn-cs"/>
                </a:rPr>
                <a:t>UPN: </a:t>
              </a:r>
              <a:r>
                <a:rPr kumimoji="0" lang="es-ES" sz="1050" b="0" i="0" u="none" strike="noStrike" kern="0" cap="none" spc="0" normalizeH="0" baseline="0" noProof="0" dirty="0">
                  <a:ln>
                    <a:noFill/>
                  </a:ln>
                  <a:solidFill>
                    <a:prstClr val="black"/>
                  </a:solidFill>
                  <a:effectLst/>
                  <a:uLnTx/>
                  <a:uFillTx/>
                  <a:latin typeface="Calibri"/>
                  <a:ea typeface="+mn-ea"/>
                  <a:cs typeface="+mn-cs"/>
                </a:rPr>
                <a:t>bea@pc.es</a:t>
              </a:r>
              <a:br>
                <a:rPr kumimoji="0" lang="es-ES" sz="1050" b="0" i="0" u="none" strike="noStrike" kern="0" cap="none" spc="0" normalizeH="0" baseline="0" noProof="0" dirty="0">
                  <a:ln>
                    <a:noFill/>
                  </a:ln>
                  <a:solidFill>
                    <a:prstClr val="black"/>
                  </a:solidFill>
                  <a:effectLst/>
                  <a:uLnTx/>
                  <a:uFillTx/>
                  <a:latin typeface="Calibri"/>
                  <a:ea typeface="+mn-ea"/>
                  <a:cs typeface="+mn-cs"/>
                </a:rPr>
              </a:br>
              <a:r>
                <a:rPr kumimoji="0" lang="es-ES" sz="1050" b="1" i="0" u="none" strike="noStrike" kern="0" cap="none" spc="0" normalizeH="0" baseline="0" noProof="0" dirty="0" err="1">
                  <a:ln>
                    <a:noFill/>
                  </a:ln>
                  <a:solidFill>
                    <a:prstClr val="black"/>
                  </a:solidFill>
                  <a:effectLst/>
                  <a:uLnTx/>
                  <a:uFillTx/>
                  <a:latin typeface="Calibri"/>
                  <a:ea typeface="+mn-ea"/>
                  <a:cs typeface="+mn-cs"/>
                </a:rPr>
                <a:t>NameID</a:t>
              </a:r>
              <a:r>
                <a:rPr kumimoji="0" lang="es-ES" sz="1050" b="1" i="0" u="none" strike="noStrike" kern="0" cap="none" spc="0" normalizeH="0" baseline="0" noProof="0" dirty="0">
                  <a:ln>
                    <a:noFill/>
                  </a:ln>
                  <a:solidFill>
                    <a:prstClr val="black"/>
                  </a:solidFill>
                  <a:effectLst/>
                  <a:uLnTx/>
                  <a:uFillTx/>
                  <a:latin typeface="Calibri"/>
                  <a:ea typeface="+mn-ea"/>
                  <a:cs typeface="+mn-cs"/>
                </a:rPr>
                <a:t>: </a:t>
              </a:r>
              <a:r>
                <a:rPr kumimoji="0" lang="es-ES" sz="1050" b="0" i="0" u="none" strike="noStrike" kern="0" cap="none" spc="0" normalizeH="0" baseline="0" noProof="0" dirty="0">
                  <a:ln>
                    <a:noFill/>
                  </a:ln>
                  <a:solidFill>
                    <a:prstClr val="black"/>
                  </a:solidFill>
                  <a:effectLst/>
                  <a:uLnTx/>
                  <a:uFillTx/>
                  <a:latin typeface="Calibri"/>
                  <a:ea typeface="+mn-ea"/>
                  <a:cs typeface="+mn-cs"/>
                </a:rPr>
                <a:t>RE3556</a:t>
              </a:r>
            </a:p>
          </p:txBody>
        </p:sp>
      </p:grpSp>
      <p:cxnSp>
        <p:nvCxnSpPr>
          <p:cNvPr id="18" name="Straight Arrow Connector 17"/>
          <p:cNvCxnSpPr/>
          <p:nvPr/>
        </p:nvCxnSpPr>
        <p:spPr>
          <a:xfrm>
            <a:off x="2186796" y="3551287"/>
            <a:ext cx="2692130" cy="1201961"/>
          </a:xfrm>
          <a:prstGeom prst="straightConnector1">
            <a:avLst/>
          </a:prstGeom>
          <a:noFill/>
          <a:ln w="57150" cap="flat" cmpd="sng" algn="ctr">
            <a:solidFill>
              <a:sysClr val="windowText" lastClr="000000">
                <a:shade val="95000"/>
                <a:satMod val="105000"/>
              </a:sysClr>
            </a:solidFill>
            <a:prstDash val="solid"/>
            <a:tailEnd type="triangle"/>
          </a:ln>
          <a:effectLst/>
        </p:spPr>
      </p:cxnSp>
      <p:sp>
        <p:nvSpPr>
          <p:cNvPr id="19" name="Oval 18"/>
          <p:cNvSpPr/>
          <p:nvPr/>
        </p:nvSpPr>
        <p:spPr>
          <a:xfrm>
            <a:off x="2108826" y="4031502"/>
            <a:ext cx="360040" cy="360040"/>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white"/>
                </a:solidFill>
                <a:effectLst/>
                <a:uLnTx/>
                <a:uFillTx/>
                <a:latin typeface="Calibri"/>
                <a:ea typeface="+mn-ea"/>
                <a:cs typeface="+mn-cs"/>
              </a:rPr>
              <a:t>5</a:t>
            </a:r>
          </a:p>
        </p:txBody>
      </p:sp>
      <p:grpSp>
        <p:nvGrpSpPr>
          <p:cNvPr id="20" name="Group 19"/>
          <p:cNvGrpSpPr/>
          <p:nvPr/>
        </p:nvGrpSpPr>
        <p:grpSpPr>
          <a:xfrm>
            <a:off x="2307427" y="4386170"/>
            <a:ext cx="1480190" cy="708162"/>
            <a:chOff x="1259632" y="3795887"/>
            <a:chExt cx="1480190" cy="708162"/>
          </a:xfrm>
        </p:grpSpPr>
        <p:sp>
          <p:nvSpPr>
            <p:cNvPr id="21" name="Rounded Rectangle 20"/>
            <p:cNvSpPr/>
            <p:nvPr/>
          </p:nvSpPr>
          <p:spPr>
            <a:xfrm>
              <a:off x="1259632" y="3795887"/>
              <a:ext cx="1480190" cy="150696"/>
            </a:xfrm>
            <a:prstGeom prst="round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00" b="1" i="0" u="none" strike="noStrike" kern="0" cap="none" spc="0" normalizeH="0" baseline="0" noProof="0" dirty="0">
                  <a:ln>
                    <a:noFill/>
                  </a:ln>
                  <a:solidFill>
                    <a:prstClr val="black"/>
                  </a:solidFill>
                  <a:effectLst/>
                  <a:uLnTx/>
                  <a:uFillTx/>
                  <a:latin typeface="Calibri"/>
                  <a:ea typeface="+mn-ea"/>
                  <a:cs typeface="+mn-cs"/>
                </a:rPr>
                <a:t>TOKEN</a:t>
              </a:r>
              <a:endParaRPr kumimoji="0" lang="es-E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22" name="Rounded Rectangle 21"/>
            <p:cNvSpPr/>
            <p:nvPr/>
          </p:nvSpPr>
          <p:spPr>
            <a:xfrm>
              <a:off x="1300399" y="3946582"/>
              <a:ext cx="1327385" cy="557467"/>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050" b="1" i="0" u="none" strike="noStrike" kern="0" cap="none" spc="0" normalizeH="0" baseline="0" noProof="0" dirty="0">
                  <a:ln>
                    <a:noFill/>
                  </a:ln>
                  <a:solidFill>
                    <a:prstClr val="black"/>
                  </a:solidFill>
                  <a:effectLst/>
                  <a:uLnTx/>
                  <a:uFillTx/>
                  <a:latin typeface="Calibri"/>
                  <a:ea typeface="+mn-ea"/>
                  <a:cs typeface="+mn-cs"/>
                </a:rPr>
                <a:t>UPN: </a:t>
              </a:r>
              <a:r>
                <a:rPr kumimoji="0" lang="es-ES" sz="1050" b="0" i="0" u="none" strike="noStrike" kern="0" cap="none" spc="0" normalizeH="0" baseline="0" noProof="0" dirty="0">
                  <a:ln>
                    <a:noFill/>
                  </a:ln>
                  <a:solidFill>
                    <a:prstClr val="black"/>
                  </a:solidFill>
                  <a:effectLst/>
                  <a:uLnTx/>
                  <a:uFillTx/>
                  <a:latin typeface="Calibri"/>
                  <a:ea typeface="+mn-ea"/>
                  <a:cs typeface="+mn-cs"/>
                </a:rPr>
                <a:t>bea@pc.es</a:t>
              </a:r>
              <a:br>
                <a:rPr kumimoji="0" lang="es-ES" sz="1050" b="0" i="0" u="none" strike="noStrike" kern="0" cap="none" spc="0" normalizeH="0" baseline="0" noProof="0" dirty="0">
                  <a:ln>
                    <a:noFill/>
                  </a:ln>
                  <a:solidFill>
                    <a:prstClr val="black"/>
                  </a:solidFill>
                  <a:effectLst/>
                  <a:uLnTx/>
                  <a:uFillTx/>
                  <a:latin typeface="Calibri"/>
                  <a:ea typeface="+mn-ea"/>
                  <a:cs typeface="+mn-cs"/>
                </a:rPr>
              </a:br>
              <a:r>
                <a:rPr kumimoji="0" lang="es-ES" sz="1050" b="1" i="0" u="none" strike="noStrike" kern="0" cap="none" spc="0" normalizeH="0" baseline="0" noProof="0" dirty="0" err="1">
                  <a:ln>
                    <a:noFill/>
                  </a:ln>
                  <a:solidFill>
                    <a:prstClr val="black"/>
                  </a:solidFill>
                  <a:effectLst/>
                  <a:uLnTx/>
                  <a:uFillTx/>
                  <a:latin typeface="Calibri"/>
                  <a:ea typeface="+mn-ea"/>
                  <a:cs typeface="+mn-cs"/>
                </a:rPr>
                <a:t>NameID</a:t>
              </a:r>
              <a:r>
                <a:rPr kumimoji="0" lang="es-ES" sz="1050" b="1" i="0" u="none" strike="noStrike" kern="0" cap="none" spc="0" normalizeH="0" baseline="0" noProof="0" dirty="0">
                  <a:ln>
                    <a:noFill/>
                  </a:ln>
                  <a:solidFill>
                    <a:prstClr val="black"/>
                  </a:solidFill>
                  <a:effectLst/>
                  <a:uLnTx/>
                  <a:uFillTx/>
                  <a:latin typeface="Calibri"/>
                  <a:ea typeface="+mn-ea"/>
                  <a:cs typeface="+mn-cs"/>
                </a:rPr>
                <a:t>: </a:t>
              </a:r>
              <a:r>
                <a:rPr kumimoji="0" lang="es-ES" sz="1050" b="0" i="0" u="none" strike="noStrike" kern="0" cap="none" spc="0" normalizeH="0" baseline="0" noProof="0" dirty="0">
                  <a:ln>
                    <a:noFill/>
                  </a:ln>
                  <a:solidFill>
                    <a:prstClr val="black"/>
                  </a:solidFill>
                  <a:effectLst/>
                  <a:uLnTx/>
                  <a:uFillTx/>
                  <a:latin typeface="Calibri"/>
                  <a:ea typeface="+mn-ea"/>
                  <a:cs typeface="+mn-cs"/>
                </a:rPr>
                <a:t>RE3556</a:t>
              </a:r>
            </a:p>
          </p:txBody>
        </p:sp>
      </p:grpSp>
      <p:sp>
        <p:nvSpPr>
          <p:cNvPr id="23" name="Freeform 22"/>
          <p:cNvSpPr/>
          <p:nvPr/>
        </p:nvSpPr>
        <p:spPr>
          <a:xfrm>
            <a:off x="5883244" y="3066964"/>
            <a:ext cx="518281" cy="1224136"/>
          </a:xfrm>
          <a:custGeom>
            <a:avLst/>
            <a:gdLst>
              <a:gd name="connsiteX0" fmla="*/ 0 w 518281"/>
              <a:gd name="connsiteY0" fmla="*/ 1371600 h 1371600"/>
              <a:gd name="connsiteX1" fmla="*/ 518160 w 518281"/>
              <a:gd name="connsiteY1" fmla="*/ 739140 h 1371600"/>
              <a:gd name="connsiteX2" fmla="*/ 38100 w 518281"/>
              <a:gd name="connsiteY2" fmla="*/ 0 h 1371600"/>
            </a:gdLst>
            <a:ahLst/>
            <a:cxnLst>
              <a:cxn ang="0">
                <a:pos x="connsiteX0" y="connsiteY0"/>
              </a:cxn>
              <a:cxn ang="0">
                <a:pos x="connsiteX1" y="connsiteY1"/>
              </a:cxn>
              <a:cxn ang="0">
                <a:pos x="connsiteX2" y="connsiteY2"/>
              </a:cxn>
            </a:cxnLst>
            <a:rect l="l" t="t" r="r" b="b"/>
            <a:pathLst>
              <a:path w="518281" h="1371600">
                <a:moveTo>
                  <a:pt x="0" y="1371600"/>
                </a:moveTo>
                <a:cubicBezTo>
                  <a:pt x="255905" y="1169670"/>
                  <a:pt x="511810" y="967740"/>
                  <a:pt x="518160" y="739140"/>
                </a:cubicBezTo>
                <a:cubicBezTo>
                  <a:pt x="524510" y="510540"/>
                  <a:pt x="281305" y="255270"/>
                  <a:pt x="38100" y="0"/>
                </a:cubicBezTo>
              </a:path>
            </a:pathLst>
          </a:custGeom>
          <a:noFill/>
          <a:ln w="38100" cap="flat" cmpd="sng" algn="ctr">
            <a:solidFill>
              <a:srgbClr val="9BBB59">
                <a:shade val="95000"/>
                <a:satMod val="105000"/>
              </a:srgbClr>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4" name="Rounded Rectangle 23"/>
          <p:cNvSpPr/>
          <p:nvPr/>
        </p:nvSpPr>
        <p:spPr>
          <a:xfrm>
            <a:off x="5108215" y="3506873"/>
            <a:ext cx="1034170" cy="406764"/>
          </a:xfrm>
          <a:prstGeom prst="round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prstClr val="black"/>
                </a:solidFill>
                <a:effectLst/>
                <a:uLnTx/>
                <a:uFillTx/>
                <a:latin typeface="Calibri"/>
                <a:ea typeface="+mn-ea"/>
                <a:cs typeface="+mn-cs"/>
              </a:rPr>
              <a:t>Confianza</a:t>
            </a:r>
            <a:endParaRPr kumimoji="0" lang="es-ES" sz="1400" b="0" i="0" u="none" strike="noStrike" kern="0" cap="none" spc="0" normalizeH="0" baseline="0" noProof="0" dirty="0">
              <a:ln>
                <a:noFill/>
              </a:ln>
              <a:solidFill>
                <a:prstClr val="black"/>
              </a:solidFill>
              <a:effectLst/>
              <a:uLnTx/>
              <a:uFillTx/>
              <a:latin typeface="Calibri"/>
              <a:ea typeface="+mn-ea"/>
              <a:cs typeface="+mn-cs"/>
            </a:endParaRPr>
          </a:p>
        </p:txBody>
      </p:sp>
      <p:sp>
        <p:nvSpPr>
          <p:cNvPr id="25" name="Freeform 24"/>
          <p:cNvSpPr/>
          <p:nvPr/>
        </p:nvSpPr>
        <p:spPr>
          <a:xfrm rot="5196673">
            <a:off x="6751159" y="2505139"/>
            <a:ext cx="518281" cy="1371600"/>
          </a:xfrm>
          <a:custGeom>
            <a:avLst/>
            <a:gdLst>
              <a:gd name="connsiteX0" fmla="*/ 0 w 518281"/>
              <a:gd name="connsiteY0" fmla="*/ 1371600 h 1371600"/>
              <a:gd name="connsiteX1" fmla="*/ 518160 w 518281"/>
              <a:gd name="connsiteY1" fmla="*/ 739140 h 1371600"/>
              <a:gd name="connsiteX2" fmla="*/ 38100 w 518281"/>
              <a:gd name="connsiteY2" fmla="*/ 0 h 1371600"/>
            </a:gdLst>
            <a:ahLst/>
            <a:cxnLst>
              <a:cxn ang="0">
                <a:pos x="connsiteX0" y="connsiteY0"/>
              </a:cxn>
              <a:cxn ang="0">
                <a:pos x="connsiteX1" y="connsiteY1"/>
              </a:cxn>
              <a:cxn ang="0">
                <a:pos x="connsiteX2" y="connsiteY2"/>
              </a:cxn>
            </a:cxnLst>
            <a:rect l="l" t="t" r="r" b="b"/>
            <a:pathLst>
              <a:path w="518281" h="1371600">
                <a:moveTo>
                  <a:pt x="0" y="1371600"/>
                </a:moveTo>
                <a:cubicBezTo>
                  <a:pt x="255905" y="1169670"/>
                  <a:pt x="511810" y="967740"/>
                  <a:pt x="518160" y="739140"/>
                </a:cubicBezTo>
                <a:cubicBezTo>
                  <a:pt x="524510" y="510540"/>
                  <a:pt x="281305" y="255270"/>
                  <a:pt x="38100" y="0"/>
                </a:cubicBezTo>
              </a:path>
            </a:pathLst>
          </a:custGeom>
          <a:noFill/>
          <a:ln w="38100" cap="flat" cmpd="sng" algn="ctr">
            <a:solidFill>
              <a:srgbClr val="9BBB59">
                <a:shade val="95000"/>
                <a:satMod val="105000"/>
              </a:srgbClr>
            </a:solidFill>
            <a:prstDash val="solid"/>
            <a:headEnd type="triangl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26" name="Rounded Rectangle 25"/>
          <p:cNvSpPr/>
          <p:nvPr/>
        </p:nvSpPr>
        <p:spPr>
          <a:xfrm>
            <a:off x="7393847" y="3303491"/>
            <a:ext cx="1034170" cy="406764"/>
          </a:xfrm>
          <a:prstGeom prst="round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prstClr val="black"/>
                </a:solidFill>
                <a:effectLst/>
                <a:uLnTx/>
                <a:uFillTx/>
                <a:latin typeface="Calibri"/>
                <a:ea typeface="+mn-ea"/>
                <a:cs typeface="+mn-cs"/>
              </a:rPr>
              <a:t>Confianza</a:t>
            </a:r>
            <a:endParaRPr kumimoji="0" lang="es-ES" sz="14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27" name="Straight Arrow Connector 26"/>
          <p:cNvCxnSpPr/>
          <p:nvPr/>
        </p:nvCxnSpPr>
        <p:spPr>
          <a:xfrm>
            <a:off x="2087831" y="3741480"/>
            <a:ext cx="2692130" cy="1201961"/>
          </a:xfrm>
          <a:prstGeom prst="straightConnector1">
            <a:avLst/>
          </a:prstGeom>
          <a:noFill/>
          <a:ln w="57150" cap="flat" cmpd="sng" algn="ctr">
            <a:solidFill>
              <a:sysClr val="windowText" lastClr="000000">
                <a:shade val="95000"/>
                <a:satMod val="105000"/>
              </a:sysClr>
            </a:solidFill>
            <a:prstDash val="solid"/>
            <a:tailEnd type="triangle"/>
          </a:ln>
          <a:effectLst/>
        </p:spPr>
      </p:cxnSp>
      <p:sp>
        <p:nvSpPr>
          <p:cNvPr id="28" name="Oval 27"/>
          <p:cNvSpPr/>
          <p:nvPr/>
        </p:nvSpPr>
        <p:spPr>
          <a:xfrm>
            <a:off x="2867502" y="3488337"/>
            <a:ext cx="360040" cy="360040"/>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a:ln>
                  <a:noFill/>
                </a:ln>
                <a:solidFill>
                  <a:prstClr val="white"/>
                </a:solidFill>
                <a:effectLst/>
                <a:uLnTx/>
                <a:uFillTx/>
                <a:latin typeface="Calibri"/>
                <a:ea typeface="+mn-ea"/>
                <a:cs typeface="+mn-cs"/>
              </a:rPr>
              <a:t>1</a:t>
            </a:r>
          </a:p>
        </p:txBody>
      </p:sp>
      <p:grpSp>
        <p:nvGrpSpPr>
          <p:cNvPr id="29" name="Group 28"/>
          <p:cNvGrpSpPr/>
          <p:nvPr/>
        </p:nvGrpSpPr>
        <p:grpSpPr>
          <a:xfrm>
            <a:off x="8029314" y="3938444"/>
            <a:ext cx="3078901" cy="2458713"/>
            <a:chOff x="8822415" y="4045446"/>
            <a:chExt cx="3079337" cy="2459062"/>
          </a:xfrm>
        </p:grpSpPr>
        <p:sp>
          <p:nvSpPr>
            <p:cNvPr id="30" name="Rectangle 29"/>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19" tIns="182819" rIns="0" bIns="46620"/>
            <a:lstStyle/>
            <a:p>
              <a:pPr algn="ctr" defTabSz="932026" fontAlgn="base">
                <a:lnSpc>
                  <a:spcPct val="90000"/>
                </a:lnSpc>
                <a:spcBef>
                  <a:spcPct val="0"/>
                </a:spcBef>
                <a:spcAft>
                  <a:spcPct val="0"/>
                </a:spcAft>
                <a:defRPr/>
              </a:pPr>
              <a:r>
                <a:rPr lang="en-US" sz="2000" dirty="0">
                  <a:solidFill>
                    <a:srgbClr val="505050"/>
                  </a:solidFill>
                  <a:latin typeface="Segoe UI Light"/>
                </a:rPr>
                <a:t>Cloud</a:t>
              </a:r>
            </a:p>
          </p:txBody>
        </p:sp>
        <p:grpSp>
          <p:nvGrpSpPr>
            <p:cNvPr id="31" name="Group 30"/>
            <p:cNvGrpSpPr/>
            <p:nvPr/>
          </p:nvGrpSpPr>
          <p:grpSpPr>
            <a:xfrm>
              <a:off x="8822415" y="4045446"/>
              <a:ext cx="3079337" cy="1985188"/>
              <a:chOff x="9300956" y="3223358"/>
              <a:chExt cx="2946190" cy="1899351"/>
            </a:xfrm>
          </p:grpSpPr>
          <p:grpSp>
            <p:nvGrpSpPr>
              <p:cNvPr id="32" name="Group 31"/>
              <p:cNvGrpSpPr/>
              <p:nvPr/>
            </p:nvGrpSpPr>
            <p:grpSpPr>
              <a:xfrm>
                <a:off x="10788656" y="3223358"/>
                <a:ext cx="1458490" cy="980587"/>
                <a:chOff x="10628955" y="3238085"/>
                <a:chExt cx="1458490" cy="980587"/>
              </a:xfrm>
            </p:grpSpPr>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28955" y="3238085"/>
                  <a:ext cx="1458490" cy="980587"/>
                </a:xfrm>
                <a:prstGeom prst="rect">
                  <a:avLst/>
                </a:prstGeom>
              </p:spPr>
            </p:pic>
            <p:sp>
              <p:nvSpPr>
                <p:cNvPr id="43" name="TextBox 42"/>
                <p:cNvSpPr txBox="1"/>
                <p:nvPr/>
              </p:nvSpPr>
              <p:spPr>
                <a:xfrm>
                  <a:off x="10691609" y="3647935"/>
                  <a:ext cx="1333920" cy="24330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SaaS</a:t>
                  </a:r>
                </a:p>
              </p:txBody>
            </p:sp>
          </p:grpSp>
          <p:grpSp>
            <p:nvGrpSpPr>
              <p:cNvPr id="33" name="Group 32"/>
              <p:cNvGrpSpPr/>
              <p:nvPr/>
            </p:nvGrpSpPr>
            <p:grpSpPr>
              <a:xfrm>
                <a:off x="9418029" y="3373118"/>
                <a:ext cx="1641567" cy="1112793"/>
                <a:chOff x="9408112" y="3317093"/>
                <a:chExt cx="1292341" cy="876058"/>
              </a:xfrm>
            </p:grpSpPr>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08112" y="3317093"/>
                  <a:ext cx="1292341" cy="876058"/>
                </a:xfrm>
                <a:prstGeom prst="rect">
                  <a:avLst/>
                </a:prstGeom>
              </p:spPr>
            </p:pic>
            <p:sp>
              <p:nvSpPr>
                <p:cNvPr id="41" name="TextBox 40"/>
                <p:cNvSpPr txBox="1"/>
                <p:nvPr/>
              </p:nvSpPr>
              <p:spPr>
                <a:xfrm>
                  <a:off x="9442526" y="3700547"/>
                  <a:ext cx="1185112" cy="19154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Azure</a:t>
                  </a:r>
                </a:p>
              </p:txBody>
            </p:sp>
          </p:grpSp>
          <p:grpSp>
            <p:nvGrpSpPr>
              <p:cNvPr id="34" name="Group 33"/>
              <p:cNvGrpSpPr/>
              <p:nvPr/>
            </p:nvGrpSpPr>
            <p:grpSpPr>
              <a:xfrm>
                <a:off x="10474084" y="3905483"/>
                <a:ext cx="1740922" cy="1174699"/>
                <a:chOff x="10266385" y="3762279"/>
                <a:chExt cx="1740922" cy="1174699"/>
              </a:xfrm>
            </p:grpSpPr>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66385" y="3762279"/>
                  <a:ext cx="1740922" cy="1174699"/>
                </a:xfrm>
                <a:prstGeom prst="rect">
                  <a:avLst/>
                </a:prstGeom>
              </p:spPr>
            </p:pic>
            <p:sp>
              <p:nvSpPr>
                <p:cNvPr id="39" name="TextBox 38"/>
                <p:cNvSpPr txBox="1"/>
                <p:nvPr/>
              </p:nvSpPr>
              <p:spPr>
                <a:xfrm>
                  <a:off x="10405117" y="4325388"/>
                  <a:ext cx="1489586" cy="243302"/>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Office 365</a:t>
                  </a:r>
                </a:p>
              </p:txBody>
            </p:sp>
          </p:grpSp>
          <p:grpSp>
            <p:nvGrpSpPr>
              <p:cNvPr id="35" name="Group 34"/>
              <p:cNvGrpSpPr/>
              <p:nvPr/>
            </p:nvGrpSpPr>
            <p:grpSpPr>
              <a:xfrm>
                <a:off x="9300956" y="4146061"/>
                <a:ext cx="1452632" cy="976648"/>
                <a:chOff x="9301960" y="4339948"/>
                <a:chExt cx="1452632" cy="976648"/>
              </a:xfrm>
            </p:grpSpPr>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01960" y="4339948"/>
                  <a:ext cx="1452632" cy="976648"/>
                </a:xfrm>
                <a:prstGeom prst="rect">
                  <a:avLst/>
                </a:prstGeom>
              </p:spPr>
            </p:pic>
            <p:sp>
              <p:nvSpPr>
                <p:cNvPr id="37" name="TextBox 36"/>
                <p:cNvSpPr txBox="1"/>
                <p:nvPr/>
              </p:nvSpPr>
              <p:spPr>
                <a:xfrm>
                  <a:off x="9637156" y="4658664"/>
                  <a:ext cx="836500" cy="486605"/>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Public</a:t>
                  </a:r>
                </a:p>
                <a:p>
                  <a:pPr algn="ctr" defTabSz="913748"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cloud</a:t>
                  </a:r>
                </a:p>
              </p:txBody>
            </p:sp>
          </p:grpSp>
        </p:grpSp>
      </p:grpSp>
      <p:grpSp>
        <p:nvGrpSpPr>
          <p:cNvPr id="44" name="Group 43"/>
          <p:cNvGrpSpPr/>
          <p:nvPr/>
        </p:nvGrpSpPr>
        <p:grpSpPr>
          <a:xfrm>
            <a:off x="4828778" y="4243437"/>
            <a:ext cx="1919157" cy="1946002"/>
            <a:chOff x="5497982" y="4224074"/>
            <a:chExt cx="1919429" cy="1946277"/>
          </a:xfrm>
        </p:grpSpPr>
        <p:grpSp>
          <p:nvGrpSpPr>
            <p:cNvPr id="45" name="Group 44"/>
            <p:cNvGrpSpPr/>
            <p:nvPr/>
          </p:nvGrpSpPr>
          <p:grpSpPr>
            <a:xfrm>
              <a:off x="5497982" y="4224074"/>
              <a:ext cx="1919429" cy="1388208"/>
              <a:chOff x="5502879" y="4224074"/>
              <a:chExt cx="1919429" cy="1388208"/>
            </a:xfrm>
          </p:grpSpPr>
          <p:grpSp>
            <p:nvGrpSpPr>
              <p:cNvPr id="47" name="Group 46"/>
              <p:cNvGrpSpPr/>
              <p:nvPr/>
            </p:nvGrpSpPr>
            <p:grpSpPr>
              <a:xfrm>
                <a:off x="5502879" y="4224074"/>
                <a:ext cx="1919429" cy="1388208"/>
                <a:chOff x="3077295" y="4224074"/>
                <a:chExt cx="1919429" cy="1388208"/>
              </a:xfrm>
            </p:grpSpPr>
            <p:grpSp>
              <p:nvGrpSpPr>
                <p:cNvPr id="49" name="Group 48"/>
                <p:cNvGrpSpPr/>
                <p:nvPr/>
              </p:nvGrpSpPr>
              <p:grpSpPr>
                <a:xfrm>
                  <a:off x="3077295" y="4224074"/>
                  <a:ext cx="1919429" cy="1388208"/>
                  <a:chOff x="3077295" y="4224074"/>
                  <a:chExt cx="1919429" cy="1388208"/>
                </a:xfrm>
              </p:grpSpPr>
              <p:pic>
                <p:nvPicPr>
                  <p:cNvPr id="51" name="Picture 5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77295" y="4315745"/>
                    <a:ext cx="1919429" cy="1296537"/>
                  </a:xfrm>
                  <a:prstGeom prst="rect">
                    <a:avLst/>
                  </a:prstGeom>
                </p:spPr>
              </p:pic>
              <p:sp>
                <p:nvSpPr>
                  <p:cNvPr id="52" name="Oval 51"/>
                  <p:cNvSpPr/>
                  <p:nvPr/>
                </p:nvSpPr>
                <p:spPr bwMode="auto">
                  <a:xfrm>
                    <a:off x="4280812" y="4224074"/>
                    <a:ext cx="625586" cy="570140"/>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6623" rIns="0" bIns="46623" anchor="ct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50" name="Freeform 49"/>
                <p:cNvSpPr>
                  <a:spLocks noEditPoints="1"/>
                </p:cNvSpPr>
                <p:nvPr/>
              </p:nvSpPr>
              <p:spPr bwMode="black">
                <a:xfrm>
                  <a:off x="4464080" y="4295033"/>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32330">
                    <a:defRPr/>
                  </a:pPr>
                  <a:endParaRPr lang="en-US" sz="1836" dirty="0">
                    <a:solidFill>
                      <a:srgbClr val="505050"/>
                    </a:solidFill>
                    <a:ea typeface="ＭＳ Ｐゴシック" charset="0"/>
                  </a:endParaRPr>
                </a:p>
              </p:txBody>
            </p:sp>
          </p:grpSp>
          <p:pic>
            <p:nvPicPr>
              <p:cNvPr id="48" name="Picture 4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29808" y="4605699"/>
                <a:ext cx="869145" cy="869145"/>
              </a:xfrm>
              <a:prstGeom prst="rect">
                <a:avLst/>
              </a:prstGeom>
            </p:spPr>
          </p:pic>
        </p:grpSp>
        <p:sp>
          <p:nvSpPr>
            <p:cNvPr id="46" name="TextBox 45"/>
            <p:cNvSpPr txBox="1"/>
            <p:nvPr/>
          </p:nvSpPr>
          <p:spPr>
            <a:xfrm>
              <a:off x="5527319" y="5616275"/>
              <a:ext cx="1850676" cy="554076"/>
            </a:xfrm>
            <a:prstGeom prst="rect">
              <a:avLst/>
            </a:prstGeom>
          </p:spPr>
          <p:txBody>
            <a:bodyPr wrap="square" lIns="0" tIns="0" rIns="0" bIns="0" rtlCol="0">
              <a:spAutoFit/>
            </a:bodyPr>
            <a:lstStyle/>
            <a:p>
              <a:pPr algn="ctr" defTabSz="913748" fontAlgn="base">
                <a:lnSpc>
                  <a:spcPct val="90000"/>
                </a:lnSpc>
                <a:spcBef>
                  <a:spcPct val="0"/>
                </a:spcBef>
                <a:spcAft>
                  <a:spcPct val="0"/>
                </a:spcAft>
                <a:buSzPct val="80000"/>
              </a:pPr>
              <a:r>
                <a:rPr lang="en-US" sz="2000" dirty="0">
                  <a:solidFill>
                    <a:srgbClr val="505050"/>
                  </a:solidFill>
                  <a:latin typeface="Segoe UI Light"/>
                  <a:ea typeface="ＭＳ Ｐゴシック" charset="0"/>
                  <a:cs typeface="Segoe UI Semibold" panose="020B0702040204020203" pitchFamily="34" charset="0"/>
                </a:rPr>
                <a:t>Microsoft Azure Active Directory</a:t>
              </a:r>
            </a:p>
          </p:txBody>
        </p:sp>
      </p:grpSp>
      <p:cxnSp>
        <p:nvCxnSpPr>
          <p:cNvPr id="53" name="Straight Arrow Connector 52"/>
          <p:cNvCxnSpPr/>
          <p:nvPr/>
        </p:nvCxnSpPr>
        <p:spPr>
          <a:xfrm flipH="1">
            <a:off x="6775292" y="5182151"/>
            <a:ext cx="1390250"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741172" y="4947432"/>
            <a:ext cx="1319214"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4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randombar(horizontal)">
                                      <p:cBhvr>
                                        <p:cTn id="34" dur="500"/>
                                        <p:tgtEl>
                                          <p:spTgt spid="1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randombar(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randombar(horizontal)">
                                      <p:cBhvr>
                                        <p:cTn id="45" dur="500"/>
                                        <p:tgtEl>
                                          <p:spTgt spid="14"/>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par>
                                <p:cTn id="49" presetID="14" presetClass="entr" presetSubtype="1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randombar(horizontal)">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randombar(horizontal)">
                                      <p:cBhvr>
                                        <p:cTn id="59" dur="500"/>
                                        <p:tgtEl>
                                          <p:spTgt spid="19"/>
                                        </p:tgtEl>
                                      </p:cBhvr>
                                    </p:animEffect>
                                  </p:childTnLst>
                                </p:cTn>
                              </p:par>
                              <p:par>
                                <p:cTn id="60" presetID="14" presetClass="entr" presetSubtype="1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randombar(horizontal)">
                                      <p:cBhvr>
                                        <p:cTn id="62" dur="500"/>
                                        <p:tgtEl>
                                          <p:spTgt spid="2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randombar(horizontal)">
                                      <p:cBhvr>
                                        <p:cTn id="65" dur="500"/>
                                        <p:tgtEl>
                                          <p:spTgt spid="23"/>
                                        </p:tgtEl>
                                      </p:cBhvr>
                                    </p:animEffect>
                                  </p:childTnLst>
                                </p:cTn>
                              </p:par>
                              <p:par>
                                <p:cTn id="66" presetID="14" presetClass="entr" presetSubtype="1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randombar(horizontal)">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4" grpId="0" animBg="1"/>
      <p:bldP spid="19" grpId="0" animBg="1"/>
      <p:bldP spid="23" grpId="0" animBg="1"/>
      <p:bldP spid="24" grpId="0"/>
      <p:bldP spid="25" grpId="0" animBg="1"/>
      <p:bldP spid="26"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Arquitectura de un </a:t>
            </a:r>
            <a:r>
              <a:rPr lang="es-ES" dirty="0" err="1"/>
              <a:t>Identity</a:t>
            </a:r>
            <a:r>
              <a:rPr lang="es-ES" dirty="0"/>
              <a:t> </a:t>
            </a:r>
            <a:r>
              <a:rPr lang="es-ES" dirty="0" err="1"/>
              <a:t>Provider</a:t>
            </a:r>
            <a:r>
              <a:rPr lang="es-ES" dirty="0"/>
              <a:t> (</a:t>
            </a:r>
            <a:r>
              <a:rPr lang="es-ES" dirty="0" err="1"/>
              <a:t>IdP</a:t>
            </a:r>
            <a:r>
              <a:rPr lang="es-ES" dirty="0"/>
              <a:t>)</a:t>
            </a:r>
          </a:p>
        </p:txBody>
      </p:sp>
      <p:sp>
        <p:nvSpPr>
          <p:cNvPr id="5" name="Rectangle 4"/>
          <p:cNvSpPr/>
          <p:nvPr/>
        </p:nvSpPr>
        <p:spPr>
          <a:xfrm>
            <a:off x="8827479" y="2077173"/>
            <a:ext cx="2160240"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err="1">
                <a:ln>
                  <a:noFill/>
                </a:ln>
                <a:solidFill>
                  <a:prstClr val="white"/>
                </a:solidFill>
                <a:effectLst/>
                <a:uLnTx/>
                <a:uFillTx/>
                <a:latin typeface="Calibri"/>
                <a:ea typeface="+mn-ea"/>
                <a:cs typeface="+mn-cs"/>
              </a:rPr>
              <a:t>Service</a:t>
            </a:r>
            <a:r>
              <a:rPr kumimoji="0" lang="es-ES" sz="1800" b="1" i="0" u="none" strike="noStrike" kern="0" cap="none" spc="0" normalizeH="0" baseline="0" noProof="0" dirty="0">
                <a:ln>
                  <a:noFill/>
                </a:ln>
                <a:solidFill>
                  <a:prstClr val="white"/>
                </a:solidFill>
                <a:effectLst/>
                <a:uLnTx/>
                <a:uFillTx/>
                <a:latin typeface="Calibri"/>
                <a:ea typeface="+mn-ea"/>
                <a:cs typeface="+mn-cs"/>
              </a:rPr>
              <a:t> </a:t>
            </a:r>
            <a:r>
              <a:rPr kumimoji="0" lang="es-ES" sz="1800" b="1" i="0" u="none" strike="noStrike" kern="0" cap="none" spc="0" normalizeH="0" baseline="0" noProof="0" dirty="0" err="1">
                <a:ln>
                  <a:noFill/>
                </a:ln>
                <a:solidFill>
                  <a:prstClr val="white"/>
                </a:solidFill>
                <a:effectLst/>
                <a:uLnTx/>
                <a:uFillTx/>
                <a:latin typeface="Calibri"/>
                <a:ea typeface="+mn-ea"/>
                <a:cs typeface="+mn-cs"/>
              </a:rPr>
              <a:t>Provider</a:t>
            </a:r>
            <a:endParaRPr kumimoji="0" lang="es-ES" sz="1800" b="1" i="0" u="none" strike="noStrike" kern="0" cap="none" spc="0" normalizeH="0" baseline="0" noProof="0" dirty="0">
              <a:ln>
                <a:noFill/>
              </a:ln>
              <a:solidFill>
                <a:prstClr val="white"/>
              </a:solidFill>
              <a:effectLst/>
              <a:uLnTx/>
              <a:uFillTx/>
              <a:latin typeface="Calibri"/>
              <a:ea typeface="+mn-ea"/>
              <a:cs typeface="+mn-cs"/>
            </a:endParaRPr>
          </a:p>
        </p:txBody>
      </p:sp>
      <p:sp>
        <p:nvSpPr>
          <p:cNvPr id="6" name="Rectangle 5"/>
          <p:cNvSpPr/>
          <p:nvPr/>
        </p:nvSpPr>
        <p:spPr>
          <a:xfrm>
            <a:off x="5042166" y="2077173"/>
            <a:ext cx="2304256" cy="288032"/>
          </a:xfrm>
          <a:prstGeom prst="rect">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err="1">
                <a:ln>
                  <a:noFill/>
                </a:ln>
                <a:solidFill>
                  <a:prstClr val="white"/>
                </a:solidFill>
                <a:effectLst/>
                <a:uLnTx/>
                <a:uFillTx/>
                <a:latin typeface="Calibri"/>
                <a:ea typeface="+mn-ea"/>
                <a:cs typeface="+mn-cs"/>
              </a:rPr>
              <a:t>IdP</a:t>
            </a:r>
            <a:endParaRPr kumimoji="0" lang="es-ES" sz="1800" b="1" i="0" u="none" strike="noStrike" kern="0" cap="none" spc="0" normalizeH="0" baseline="0" noProof="0" dirty="0">
              <a:ln>
                <a:noFill/>
              </a:ln>
              <a:solidFill>
                <a:prstClr val="white"/>
              </a:solidFill>
              <a:effectLst/>
              <a:uLnTx/>
              <a:uFillTx/>
              <a:latin typeface="Calibri"/>
              <a:ea typeface="+mn-ea"/>
              <a:cs typeface="+mn-cs"/>
            </a:endParaRPr>
          </a:p>
        </p:txBody>
      </p:sp>
      <p:sp>
        <p:nvSpPr>
          <p:cNvPr id="7" name="Rectangle 6"/>
          <p:cNvSpPr/>
          <p:nvPr/>
        </p:nvSpPr>
        <p:spPr>
          <a:xfrm>
            <a:off x="1112837" y="2077173"/>
            <a:ext cx="2448272" cy="288032"/>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dirty="0" err="1">
                <a:ln>
                  <a:noFill/>
                </a:ln>
                <a:solidFill>
                  <a:prstClr val="white"/>
                </a:solidFill>
                <a:effectLst/>
                <a:uLnTx/>
                <a:uFillTx/>
                <a:latin typeface="Calibri"/>
                <a:ea typeface="+mn-ea"/>
                <a:cs typeface="+mn-cs"/>
              </a:rPr>
              <a:t>Credential</a:t>
            </a:r>
            <a:r>
              <a:rPr kumimoji="0" lang="es-ES" sz="1800" b="1" i="0" u="none" strike="noStrike" kern="0" cap="none" spc="0" normalizeH="0" baseline="0" noProof="0" dirty="0">
                <a:ln>
                  <a:noFill/>
                </a:ln>
                <a:solidFill>
                  <a:prstClr val="white"/>
                </a:solidFill>
                <a:effectLst/>
                <a:uLnTx/>
                <a:uFillTx/>
                <a:latin typeface="Calibri"/>
                <a:ea typeface="+mn-ea"/>
                <a:cs typeface="+mn-cs"/>
              </a:rPr>
              <a:t> </a:t>
            </a:r>
            <a:r>
              <a:rPr kumimoji="0" lang="es-ES" sz="1800" b="1" i="0" u="none" strike="noStrike" kern="0" cap="none" spc="0" normalizeH="0" baseline="0" noProof="0" dirty="0" err="1">
                <a:ln>
                  <a:noFill/>
                </a:ln>
                <a:solidFill>
                  <a:prstClr val="white"/>
                </a:solidFill>
                <a:effectLst/>
                <a:uLnTx/>
                <a:uFillTx/>
                <a:latin typeface="Calibri"/>
                <a:ea typeface="+mn-ea"/>
                <a:cs typeface="+mn-cs"/>
              </a:rPr>
              <a:t>Providers</a:t>
            </a:r>
            <a:endParaRPr kumimoji="0" lang="es-ES" sz="1800" b="1" i="0" u="none" strike="noStrike" kern="0" cap="none" spc="0" normalizeH="0" baseline="0" noProof="0" dirty="0">
              <a:ln>
                <a:noFill/>
              </a:ln>
              <a:solidFill>
                <a:prstClr val="white"/>
              </a:solidFill>
              <a:effectLst/>
              <a:uLnTx/>
              <a:uFillTx/>
              <a:latin typeface="Calibri"/>
              <a:ea typeface="+mn-ea"/>
              <a:cs typeface="+mn-cs"/>
            </a:endParaRPr>
          </a:p>
        </p:txBody>
      </p:sp>
      <p:sp>
        <p:nvSpPr>
          <p:cNvPr id="8" name="Rectangle 7"/>
          <p:cNvSpPr/>
          <p:nvPr/>
        </p:nvSpPr>
        <p:spPr>
          <a:xfrm>
            <a:off x="5042166" y="2577439"/>
            <a:ext cx="2304256" cy="2963982"/>
          </a:xfrm>
          <a:prstGeom prst="rect">
            <a:avLst/>
          </a:prstGeom>
          <a:solidFill>
            <a:srgbClr val="8064A2"/>
          </a:solidFill>
          <a:ln w="25400" cap="flat" cmpd="sng" algn="ctr">
            <a:solidFill>
              <a:srgbClr val="8064A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err="1">
                <a:ln>
                  <a:noFill/>
                </a:ln>
                <a:solidFill>
                  <a:prstClr val="white"/>
                </a:solidFill>
                <a:effectLst/>
                <a:uLnTx/>
                <a:uFillTx/>
                <a:latin typeface="Calibri"/>
                <a:ea typeface="+mn-ea"/>
                <a:cs typeface="+mn-cs"/>
              </a:rPr>
              <a:t>Secure</a:t>
            </a:r>
            <a:r>
              <a:rPr kumimoji="0" lang="es-ES" sz="1800" b="0" i="0" u="none" strike="noStrike" kern="0" cap="none" spc="0" normalizeH="0" baseline="0" noProof="0" dirty="0">
                <a:ln>
                  <a:noFill/>
                </a:ln>
                <a:solidFill>
                  <a:prstClr val="white"/>
                </a:solidFill>
                <a:effectLst/>
                <a:uLnTx/>
                <a:uFillTx/>
                <a:latin typeface="Calibri"/>
                <a:ea typeface="+mn-ea"/>
                <a:cs typeface="+mn-cs"/>
              </a:rPr>
              <a:t> </a:t>
            </a:r>
            <a:r>
              <a:rPr kumimoji="0" lang="es-ES" sz="1800" b="0" i="0" u="none" strike="noStrike" kern="0" cap="none" spc="0" normalizeH="0" baseline="0" noProof="0" dirty="0" err="1">
                <a:ln>
                  <a:noFill/>
                </a:ln>
                <a:solidFill>
                  <a:prstClr val="white"/>
                </a:solidFill>
                <a:effectLst/>
                <a:uLnTx/>
                <a:uFillTx/>
                <a:latin typeface="Calibri"/>
                <a:ea typeface="+mn-ea"/>
                <a:cs typeface="+mn-cs"/>
              </a:rPr>
              <a:t>Token</a:t>
            </a:r>
            <a:r>
              <a:rPr kumimoji="0" lang="es-ES" sz="1800" b="0" i="0" u="none" strike="noStrike" kern="0" cap="none" spc="0" normalizeH="0" baseline="0" noProof="0" dirty="0">
                <a:ln>
                  <a:noFill/>
                </a:ln>
                <a:solidFill>
                  <a:prstClr val="white"/>
                </a:solidFill>
                <a:effectLst/>
                <a:uLnTx/>
                <a:uFillTx/>
                <a:latin typeface="Calibri"/>
                <a:ea typeface="+mn-ea"/>
                <a:cs typeface="+mn-cs"/>
              </a:rPr>
              <a:t> </a:t>
            </a:r>
            <a:r>
              <a:rPr kumimoji="0" lang="es-ES" sz="1800" b="0" i="0" u="none" strike="noStrike" kern="0" cap="none" spc="0" normalizeH="0" baseline="0" noProof="0" dirty="0" err="1">
                <a:ln>
                  <a:noFill/>
                </a:ln>
                <a:solidFill>
                  <a:prstClr val="white"/>
                </a:solidFill>
                <a:effectLst/>
                <a:uLnTx/>
                <a:uFillTx/>
                <a:latin typeface="Calibri"/>
                <a:ea typeface="+mn-ea"/>
                <a:cs typeface="+mn-cs"/>
              </a:rPr>
              <a:t>Service</a:t>
            </a:r>
            <a:r>
              <a:rPr kumimoji="0" lang="es-ES" sz="1800" b="0" i="0" u="none" strike="noStrike" kern="0" cap="none" spc="0" normalizeH="0" baseline="0" noProof="0" dirty="0">
                <a:ln>
                  <a:noFill/>
                </a:ln>
                <a:solidFill>
                  <a:prstClr val="white"/>
                </a:solidFill>
                <a:effectLst/>
                <a:uLnTx/>
                <a:uFillTx/>
                <a:latin typeface="Calibri"/>
                <a:ea typeface="+mn-ea"/>
                <a:cs typeface="+mn-cs"/>
              </a:rPr>
              <a:t> (STS)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err="1">
                <a:ln>
                  <a:noFill/>
                </a:ln>
                <a:solidFill>
                  <a:prstClr val="white"/>
                </a:solidFill>
                <a:effectLst/>
                <a:uLnTx/>
                <a:uFillTx/>
                <a:latin typeface="Calibri"/>
                <a:ea typeface="+mn-ea"/>
                <a:cs typeface="+mn-cs"/>
              </a:rPr>
              <a:t>Attribute</a:t>
            </a:r>
            <a:r>
              <a:rPr kumimoji="0" lang="es-ES" sz="1800" b="0" i="0" u="none" strike="noStrike" kern="0" cap="none" spc="0" normalizeH="0" baseline="0" noProof="0" dirty="0">
                <a:ln>
                  <a:noFill/>
                </a:ln>
                <a:solidFill>
                  <a:prstClr val="white"/>
                </a:solidFill>
                <a:effectLst/>
                <a:uLnTx/>
                <a:uFillTx/>
                <a:latin typeface="Calibri"/>
                <a:ea typeface="+mn-ea"/>
                <a:cs typeface="+mn-cs"/>
              </a:rPr>
              <a:t> Store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s-ES" kern="0" dirty="0" err="1">
                <a:solidFill>
                  <a:prstClr val="white"/>
                </a:solidFill>
                <a:latin typeface="Calibri"/>
              </a:rPr>
              <a:t>Multi</a:t>
            </a:r>
            <a:r>
              <a:rPr lang="es-ES" kern="0" dirty="0">
                <a:solidFill>
                  <a:prstClr val="white"/>
                </a:solidFill>
                <a:latin typeface="Calibri"/>
              </a:rPr>
              <a:t> Factor </a:t>
            </a:r>
            <a:r>
              <a:rPr lang="es-ES" kern="0" dirty="0" err="1">
                <a:solidFill>
                  <a:prstClr val="white"/>
                </a:solidFill>
                <a:latin typeface="Calibri"/>
              </a:rPr>
              <a:t>Authetication</a:t>
            </a:r>
            <a:r>
              <a:rPr lang="es-ES" kern="0" dirty="0">
                <a:solidFill>
                  <a:prstClr val="white"/>
                </a:solidFill>
                <a:latin typeface="Calibri"/>
              </a:rPr>
              <a:t> (MFA)</a:t>
            </a:r>
            <a:endParaRPr kumimoji="0" lang="es-E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a:t>
            </a:r>
          </a:p>
        </p:txBody>
      </p:sp>
      <p:sp>
        <p:nvSpPr>
          <p:cNvPr id="9" name="Isosceles Triangle 8"/>
          <p:cNvSpPr/>
          <p:nvPr/>
        </p:nvSpPr>
        <p:spPr>
          <a:xfrm>
            <a:off x="1652897" y="2547783"/>
            <a:ext cx="1368152" cy="1080120"/>
          </a:xfrm>
          <a:prstGeom prst="triangle">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LDAP</a:t>
            </a:r>
          </a:p>
        </p:txBody>
      </p:sp>
      <p:sp>
        <p:nvSpPr>
          <p:cNvPr id="10" name="Can 9"/>
          <p:cNvSpPr/>
          <p:nvPr/>
        </p:nvSpPr>
        <p:spPr>
          <a:xfrm>
            <a:off x="1976933" y="3810481"/>
            <a:ext cx="720080" cy="867886"/>
          </a:xfrm>
          <a:prstGeom prst="can">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DB</a:t>
            </a:r>
          </a:p>
        </p:txBody>
      </p:sp>
      <p:sp>
        <p:nvSpPr>
          <p:cNvPr id="11" name="Rectangle 10"/>
          <p:cNvSpPr/>
          <p:nvPr/>
        </p:nvSpPr>
        <p:spPr>
          <a:xfrm>
            <a:off x="1612091" y="4792662"/>
            <a:ext cx="1440160" cy="648072"/>
          </a:xfrm>
          <a:prstGeom prst="rect">
            <a:avLst/>
          </a:prstGeom>
          <a:solidFill>
            <a:srgbClr val="9BBB59"/>
          </a:solid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Otros</a:t>
            </a:r>
          </a:p>
        </p:txBody>
      </p:sp>
      <p:sp>
        <p:nvSpPr>
          <p:cNvPr id="12" name="Rectangle 11"/>
          <p:cNvSpPr/>
          <p:nvPr/>
        </p:nvSpPr>
        <p:spPr>
          <a:xfrm>
            <a:off x="8827479" y="2577439"/>
            <a:ext cx="2160240" cy="51163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Office 365</a:t>
            </a:r>
          </a:p>
        </p:txBody>
      </p:sp>
      <p:sp>
        <p:nvSpPr>
          <p:cNvPr id="13" name="Rectangle 12"/>
          <p:cNvSpPr/>
          <p:nvPr/>
        </p:nvSpPr>
        <p:spPr>
          <a:xfrm>
            <a:off x="8827479" y="3181279"/>
            <a:ext cx="2160240" cy="51163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s-ES" kern="0" dirty="0" err="1">
                <a:solidFill>
                  <a:prstClr val="white"/>
                </a:solidFill>
                <a:latin typeface="Calibri"/>
              </a:rPr>
              <a:t>Slack</a:t>
            </a:r>
            <a:endParaRPr kumimoji="0" lang="es-E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8827479" y="3814271"/>
            <a:ext cx="2160240" cy="51163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SharePoint 2016</a:t>
            </a:r>
          </a:p>
        </p:txBody>
      </p:sp>
      <p:sp>
        <p:nvSpPr>
          <p:cNvPr id="15" name="Rectangle 14"/>
          <p:cNvSpPr/>
          <p:nvPr/>
        </p:nvSpPr>
        <p:spPr>
          <a:xfrm>
            <a:off x="8827479" y="4437863"/>
            <a:ext cx="2160240" cy="51163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Moodle</a:t>
            </a:r>
          </a:p>
        </p:txBody>
      </p:sp>
      <p:sp>
        <p:nvSpPr>
          <p:cNvPr id="16" name="Rectangle 15"/>
          <p:cNvSpPr/>
          <p:nvPr/>
        </p:nvSpPr>
        <p:spPr>
          <a:xfrm>
            <a:off x="8827479" y="5029785"/>
            <a:ext cx="2160240" cy="51163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1117856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70569"/>
            <a:ext cx="12436475" cy="1181100"/>
          </a:xfrm>
        </p:spPr>
        <p:txBody>
          <a:bodyPr/>
          <a:lstStyle/>
          <a:p>
            <a:pPr algn="ctr"/>
            <a:r>
              <a:rPr lang="es-ES" sz="6600" b="1" dirty="0"/>
              <a:t>La identidad híbrida</a:t>
            </a:r>
          </a:p>
        </p:txBody>
      </p:sp>
      <p:sp>
        <p:nvSpPr>
          <p:cNvPr id="4" name="TextBox 3"/>
          <p:cNvSpPr txBox="1"/>
          <p:nvPr/>
        </p:nvSpPr>
        <p:spPr>
          <a:xfrm>
            <a:off x="10485437" y="6366661"/>
            <a:ext cx="1905000" cy="627864"/>
          </a:xfrm>
          <a:prstGeom prst="rect">
            <a:avLst/>
          </a:prstGeom>
          <a:noFill/>
        </p:spPr>
        <p:txBody>
          <a:bodyPr wrap="square" lIns="182880" tIns="146304" rIns="182880" bIns="146304" rtlCol="0">
            <a:spAutoFit/>
          </a:bodyPr>
          <a:lstStyle/>
          <a:p>
            <a:pPr>
              <a:lnSpc>
                <a:spcPct val="90000"/>
              </a:lnSpc>
              <a:spcAft>
                <a:spcPts val="600"/>
              </a:spcAft>
            </a:pPr>
            <a:r>
              <a:rPr lang="es-ES" sz="2400" dirty="0">
                <a:gradFill>
                  <a:gsLst>
                    <a:gs pos="2917">
                      <a:schemeClr val="tx1"/>
                    </a:gs>
                    <a:gs pos="30000">
                      <a:schemeClr val="tx1"/>
                    </a:gs>
                  </a:gsLst>
                  <a:lin ang="5400000" scaled="0"/>
                </a:gradFill>
              </a:rPr>
              <a:t>#</a:t>
            </a:r>
            <a:r>
              <a:rPr lang="es-ES" sz="2400" dirty="0" err="1">
                <a:gradFill>
                  <a:gsLst>
                    <a:gs pos="2917">
                      <a:schemeClr val="tx1"/>
                    </a:gs>
                    <a:gs pos="30000">
                      <a:schemeClr val="tx1"/>
                    </a:gs>
                  </a:gsLst>
                  <a:lin ang="5400000" scaled="0"/>
                </a:gradFill>
              </a:rPr>
              <a:t>TechSum</a:t>
            </a:r>
            <a:endParaRPr lang="es-E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6138185"/>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d7b89efc-599c-41ef-afcb-e0aecc35db08"/>
    <ds:schemaRef ds:uri="http://purl.org/dc/dcmitype/"/>
    <ds:schemaRef ds:uri="http://schemas.microsoft.com/office/infopath/2007/PartnerControls"/>
    <ds:schemaRef ds:uri="http://schemas.microsoft.com/office/2006/documentManagement/types"/>
    <ds:schemaRef ds:uri="http://schemas.microsoft.com/office/2006/metadata/properties"/>
    <ds:schemaRef ds:uri="2b2dfeed-2da1-4ef4-b600-f5543001ef98"/>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607</TotalTime>
  <Words>2612</Words>
  <Application>Microsoft Office PowerPoint</Application>
  <PresentationFormat>Custom</PresentationFormat>
  <Paragraphs>518</Paragraphs>
  <Slides>46</Slides>
  <Notes>40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ＭＳ Ｐゴシック</vt:lpstr>
      <vt:lpstr>Arial</vt:lpstr>
      <vt:lpstr>Calibri</vt:lpstr>
      <vt:lpstr>Consolas</vt:lpstr>
      <vt:lpstr>Segoe UI</vt:lpstr>
      <vt:lpstr>Segoe UI Light</vt:lpstr>
      <vt:lpstr>Segoe UI Semibold</vt:lpstr>
      <vt:lpstr>Wingdings</vt:lpstr>
      <vt:lpstr>GCIO Summit 2016 Template - White</vt:lpstr>
      <vt:lpstr>PowerPoint Presentation</vt:lpstr>
      <vt:lpstr>ADFS 2016 más interoperable, más potente, más amigable</vt:lpstr>
      <vt:lpstr>Agenda</vt:lpstr>
      <vt:lpstr>¿Qué es un Identity Provider?</vt:lpstr>
      <vt:lpstr>¿Cómo se coge un vuelo?</vt:lpstr>
      <vt:lpstr>¿Cómo se coge un vuelo?</vt:lpstr>
      <vt:lpstr>Autenticación basada en claims</vt:lpstr>
      <vt:lpstr>Arquitectura de un Identity Provider (IdP)</vt:lpstr>
      <vt:lpstr>La identidad híbrida</vt:lpstr>
      <vt:lpstr>La identidad híbrida</vt:lpstr>
      <vt:lpstr>Identidad híbrida de verdad: ¿cómo?</vt:lpstr>
      <vt:lpstr>Demo Autenticación basada en claims</vt:lpstr>
      <vt:lpstr>Novedades de ADFS en  Windows Server 2016</vt:lpstr>
      <vt:lpstr>Novedades de ADFS en Windows Server 2016</vt:lpstr>
      <vt:lpstr>Autenticación LDAP</vt:lpstr>
      <vt:lpstr>PowerPoint Presentation</vt:lpstr>
      <vt:lpstr>Autenticación LDAP</vt:lpstr>
      <vt:lpstr>¿ADFS y LDAP? ¡Sí!</vt:lpstr>
      <vt:lpstr>PowerPoint Presentation</vt:lpstr>
      <vt:lpstr>Demo Autenticación LDAP</vt:lpstr>
      <vt:lpstr>Arquitectura de la solución</vt:lpstr>
      <vt:lpstr>Branding por RP</vt:lpstr>
      <vt:lpstr>Branding por RP</vt:lpstr>
      <vt:lpstr>Branding por RP</vt:lpstr>
      <vt:lpstr>Branding por RP</vt:lpstr>
      <vt:lpstr>Demo Branding por RP</vt:lpstr>
      <vt:lpstr>Novedades OAuth y soporte OpenID Connect</vt:lpstr>
      <vt:lpstr>OAuth para autenticación de apps</vt:lpstr>
      <vt:lpstr>OAuth en ADFS 2016</vt:lpstr>
      <vt:lpstr>OpenID Connect</vt:lpstr>
      <vt:lpstr>Seguridad y control de acceso</vt:lpstr>
      <vt:lpstr>¿Qué ocurre cuando tu seguridad no es adecuada?</vt:lpstr>
      <vt:lpstr>Conditional Access Control</vt:lpstr>
      <vt:lpstr>Access Control Policies</vt:lpstr>
      <vt:lpstr>PowerPoint Presentation</vt:lpstr>
      <vt:lpstr>Administración delegada</vt:lpstr>
      <vt:lpstr>Auditoría mejorada</vt:lpstr>
      <vt:lpstr>Multi-factor authentication</vt:lpstr>
      <vt:lpstr>¿Qué es la autenticación multi-factor?</vt:lpstr>
      <vt:lpstr>¿Qué es la autenticación multi-factor?</vt:lpstr>
      <vt:lpstr>Demo Azure Multi-Factor Authentication + ADFS</vt:lpstr>
      <vt:lpstr>Actualizar desde 2012 R2 a 2016</vt:lpstr>
      <vt:lpstr>Actualizar de 2012 R2 a 2016</vt:lpstr>
      <vt:lpstr>Actualizar de 2012 R2 a 2016</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Carlos Milán Figueredo</cp:lastModifiedBy>
  <cp:revision>97</cp:revision>
  <dcterms:created xsi:type="dcterms:W3CDTF">2016-08-22T02:07:54Z</dcterms:created>
  <dcterms:modified xsi:type="dcterms:W3CDTF">2016-10-10T15:22:37Z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